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5"/>
  </p:notesMasterIdLst>
  <p:handoutMasterIdLst>
    <p:handoutMasterId r:id="rId26"/>
  </p:handoutMasterIdLst>
  <p:sldIdLst>
    <p:sldId id="318" r:id="rId2"/>
    <p:sldId id="341" r:id="rId3"/>
    <p:sldId id="380" r:id="rId4"/>
    <p:sldId id="404" r:id="rId5"/>
    <p:sldId id="381" r:id="rId6"/>
    <p:sldId id="405" r:id="rId7"/>
    <p:sldId id="406" r:id="rId8"/>
    <p:sldId id="407" r:id="rId9"/>
    <p:sldId id="408" r:id="rId10"/>
    <p:sldId id="409" r:id="rId11"/>
    <p:sldId id="410" r:id="rId12"/>
    <p:sldId id="411" r:id="rId13"/>
    <p:sldId id="385" r:id="rId14"/>
    <p:sldId id="383" r:id="rId15"/>
    <p:sldId id="391" r:id="rId16"/>
    <p:sldId id="413" r:id="rId17"/>
    <p:sldId id="414" r:id="rId18"/>
    <p:sldId id="399" r:id="rId19"/>
    <p:sldId id="416" r:id="rId20"/>
    <p:sldId id="398" r:id="rId21"/>
    <p:sldId id="417" r:id="rId22"/>
    <p:sldId id="403" r:id="rId23"/>
    <p:sldId id="402" r:id="rId24"/>
  </p:sldIdLst>
  <p:sldSz cx="12188825"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inity" initials="I" lastIdx="1" clrIdx="0">
    <p:extLst>
      <p:ext uri="{19B8F6BF-5375-455C-9EA6-DF929625EA0E}">
        <p15:presenceInfo xmlns:p15="http://schemas.microsoft.com/office/powerpoint/2012/main" userId="Infini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FFFF"/>
    <a:srgbClr val="F4B10A"/>
    <a:srgbClr val="F0932C"/>
    <a:srgbClr val="E05F2C"/>
    <a:srgbClr val="E4A60A"/>
    <a:srgbClr val="828282"/>
    <a:srgbClr val="6E90FE"/>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7" d="100"/>
          <a:sy n="87" d="100"/>
        </p:scale>
        <p:origin x="288" y="7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10/02/2023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10/02/2023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418"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040" y="1020431"/>
            <a:ext cx="10990686" cy="1475013"/>
          </a:xfrm>
          <a:effectLst/>
        </p:spPr>
        <p:txBody>
          <a:bodyPr anchor="b">
            <a:normAutofit/>
          </a:bodyPr>
          <a:lstStyle>
            <a:lvl1pPr>
              <a:defRPr sz="35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043" y="2495446"/>
            <a:ext cx="10990683" cy="590321"/>
          </a:xfrm>
        </p:spPr>
        <p:txBody>
          <a:bodyPr anchor="t">
            <a:normAutofit/>
          </a:bodyPr>
          <a:lstStyle>
            <a:lvl1pPr marL="0" indent="0" algn="l">
              <a:buNone/>
              <a:defRPr sz="1600" cap="all">
                <a:solidFill>
                  <a:schemeClr val="accent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3970" y="5956138"/>
            <a:ext cx="2844059" cy="365125"/>
          </a:xfrm>
        </p:spPr>
        <p:txBody>
          <a:bodyPr/>
          <a:lstStyle>
            <a:lvl1pPr>
              <a:defRPr>
                <a:solidFill>
                  <a:schemeClr val="accent1">
                    <a:lumMod val="75000"/>
                    <a:lumOff val="25000"/>
                  </a:schemeClr>
                </a:solidFill>
              </a:defRPr>
            </a:lvl1pPr>
          </a:lstStyle>
          <a:p>
            <a:fld id="{B61BEF0D-F0BB-DE4B-95CE-6DB70DBA9567}" type="datetimeFigureOut">
              <a:rPr lang="en-US" smtClean="0"/>
              <a:pPr/>
              <a:t>10/02/2023</a:t>
            </a:fld>
            <a:endParaRPr lang="en-US" dirty="0"/>
          </a:p>
        </p:txBody>
      </p:sp>
      <p:sp>
        <p:nvSpPr>
          <p:cNvPr id="5" name="Footer Placeholder 4"/>
          <p:cNvSpPr>
            <a:spLocks noGrp="1"/>
          </p:cNvSpPr>
          <p:nvPr>
            <p:ph type="ftr" sz="quarter" idx="11"/>
          </p:nvPr>
        </p:nvSpPr>
        <p:spPr>
          <a:xfrm>
            <a:off x="581040" y="5951812"/>
            <a:ext cx="6915409"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5551" y="5956138"/>
            <a:ext cx="101617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grpSp>
        <p:nvGrpSpPr>
          <p:cNvPr id="8" name="Group 7">
            <a:extLst>
              <a:ext uri="{FF2B5EF4-FFF2-40B4-BE49-F238E27FC236}">
                <a16:creationId xmlns:a16="http://schemas.microsoft.com/office/drawing/2014/main" id="{2A721E04-0305-44D9-B614-D3C0912686B1}"/>
              </a:ext>
            </a:extLst>
          </p:cNvPr>
          <p:cNvGrpSpPr/>
          <p:nvPr userDrawn="1"/>
        </p:nvGrpSpPr>
        <p:grpSpPr>
          <a:xfrm>
            <a:off x="7923213" y="0"/>
            <a:ext cx="4265612" cy="6858000"/>
            <a:chOff x="7923213" y="0"/>
            <a:chExt cx="4265612" cy="6858000"/>
          </a:xfrm>
        </p:grpSpPr>
        <p:pic>
          <p:nvPicPr>
            <p:cNvPr id="9" name="Picture 8">
              <a:extLst>
                <a:ext uri="{FF2B5EF4-FFF2-40B4-BE49-F238E27FC236}">
                  <a16:creationId xmlns:a16="http://schemas.microsoft.com/office/drawing/2014/main" id="{7B0182F0-2ABC-4F60-ABAD-DB90DF0539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0" name="Rectangle 9">
              <a:extLst>
                <a:ext uri="{FF2B5EF4-FFF2-40B4-BE49-F238E27FC236}">
                  <a16:creationId xmlns:a16="http://schemas.microsoft.com/office/drawing/2014/main" id="{B971277B-C83D-4E9F-8C03-9A0A8622BA7C}"/>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87400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02276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6900" y="599725"/>
            <a:ext cx="2906060"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6899" y="675727"/>
            <a:ext cx="2003642"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722" y="675727"/>
            <a:ext cx="7894223"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1331" y="5956138"/>
            <a:ext cx="1327795" cy="365125"/>
          </a:xfrm>
        </p:spPr>
        <p:txBody>
          <a:bodyPr/>
          <a:lstStyle>
            <a:lvl1pPr>
              <a:defRPr>
                <a:solidFill>
                  <a:schemeClr val="accent1">
                    <a:lumMod val="75000"/>
                    <a:lumOff val="25000"/>
                  </a:schemeClr>
                </a:solidFill>
              </a:defRPr>
            </a:lvl1pPr>
          </a:lstStyle>
          <a:p>
            <a:fld id="{03F41C87-7AD9-4845-A077-840E4A0F3F06}" type="datetimeFigureOut">
              <a:rPr lang="en-US" smtClean="0"/>
              <a:t>10/02/2023</a:t>
            </a:fld>
            <a:endParaRPr lang="en-US"/>
          </a:p>
        </p:txBody>
      </p:sp>
      <p:sp>
        <p:nvSpPr>
          <p:cNvPr id="5" name="Footer Placeholder 4"/>
          <p:cNvSpPr>
            <a:spLocks noGrp="1"/>
          </p:cNvSpPr>
          <p:nvPr>
            <p:ph type="ftr" sz="quarter" idx="11"/>
          </p:nvPr>
        </p:nvSpPr>
        <p:spPr>
          <a:xfrm>
            <a:off x="774722" y="5951812"/>
            <a:ext cx="7894223"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443895" y="5956138"/>
            <a:ext cx="1163892" cy="365125"/>
          </a:xfrm>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6483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041" y="2180497"/>
            <a:ext cx="11026743"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4452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700" y="5141975"/>
            <a:ext cx="1128792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2" y="3043911"/>
            <a:ext cx="11026743" cy="1497507"/>
          </a:xfrm>
        </p:spPr>
        <p:txBody>
          <a:bodyPr anchor="b">
            <a:normAutofit/>
          </a:bodyPr>
          <a:lstStyle>
            <a:lvl1pPr algn="l">
              <a:defRPr sz="3599"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041" y="4541417"/>
            <a:ext cx="11026743" cy="600556"/>
          </a:xfrm>
        </p:spPr>
        <p:txBody>
          <a:bodyPr anchor="t">
            <a:normAutofit/>
          </a:bodyPr>
          <a:lstStyle>
            <a:lvl1pPr marL="0" indent="0" algn="l">
              <a:buNone/>
              <a:defRPr sz="1799" cap="all">
                <a:solidFill>
                  <a:schemeClr val="accent2"/>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10/02/2023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grpSp>
        <p:nvGrpSpPr>
          <p:cNvPr id="9" name="Group 8">
            <a:extLst>
              <a:ext uri="{FF2B5EF4-FFF2-40B4-BE49-F238E27FC236}">
                <a16:creationId xmlns:a16="http://schemas.microsoft.com/office/drawing/2014/main" id="{4248480E-D3B5-4EF4-ACFB-302B5B714A86}"/>
              </a:ext>
            </a:extLst>
          </p:cNvPr>
          <p:cNvGrpSpPr/>
          <p:nvPr userDrawn="1"/>
        </p:nvGrpSpPr>
        <p:grpSpPr>
          <a:xfrm>
            <a:off x="11123611" y="0"/>
            <a:ext cx="1065214" cy="6868886"/>
            <a:chOff x="11123611" y="0"/>
            <a:chExt cx="1065214" cy="6868886"/>
          </a:xfrm>
        </p:grpSpPr>
        <p:pic>
          <p:nvPicPr>
            <p:cNvPr id="10" name="Picture 9">
              <a:extLst>
                <a:ext uri="{FF2B5EF4-FFF2-40B4-BE49-F238E27FC236}">
                  <a16:creationId xmlns:a16="http://schemas.microsoft.com/office/drawing/2014/main" id="{9ED370B4-BB16-4356-B2F5-9926E89FB6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1" name="Rectangle 10">
              <a:extLst>
                <a:ext uri="{FF2B5EF4-FFF2-40B4-BE49-F238E27FC236}">
                  <a16:creationId xmlns:a16="http://schemas.microsoft.com/office/drawing/2014/main" id="{3EBBA9ED-E1AE-404B-93AE-F6BF8AF29FAC}"/>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85056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10/02/2023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5849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6989" y="2250893"/>
            <a:ext cx="5085750" cy="536005"/>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581042"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2037" y="2250893"/>
            <a:ext cx="5085748" cy="553373"/>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090"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10/02/2023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1514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568"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744" y="729658"/>
            <a:ext cx="11026744"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10/02/2023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73318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10/02/2023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9199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700" y="5141973"/>
            <a:ext cx="11295258"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5262296"/>
            <a:ext cx="4908166" cy="689514"/>
          </a:xfrm>
        </p:spPr>
        <p:txBody>
          <a:bodyPr anchor="ctr"/>
          <a:lstStyle>
            <a:lvl1pPr algn="l">
              <a:defRPr sz="1999"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699" y="601200"/>
            <a:ext cx="11289899" cy="4204800"/>
          </a:xfrm>
        </p:spPr>
        <p:txBody>
          <a:bodyPr anchor="ctr">
            <a:normAutofit/>
          </a:bodyPr>
          <a:lstStyle>
            <a:lvl1pPr>
              <a:defRPr sz="1999">
                <a:solidFill>
                  <a:schemeClr val="tx2"/>
                </a:solidFill>
              </a:defRPr>
            </a:lvl1pPr>
            <a:lvl2pPr>
              <a:defRPr sz="1799">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9329" y="5262297"/>
            <a:ext cx="5868458" cy="689515"/>
          </a:xfrm>
        </p:spPr>
        <p:txBody>
          <a:bodyPr anchor="ctr">
            <a:normAutofit/>
          </a:bodyPr>
          <a:lstStyle>
            <a:lvl1pPr marL="0" indent="0" algn="r">
              <a:buNone/>
              <a:defRPr sz="1100">
                <a:solidFill>
                  <a:schemeClr val="bg1"/>
                </a:solidFill>
              </a:defRPr>
            </a:lvl1pPr>
            <a:lvl2pPr marL="457063" indent="0">
              <a:buNone/>
              <a:defRPr sz="11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10/02/2023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35472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041" y="4693389"/>
            <a:ext cx="11026744" cy="566738"/>
          </a:xfrm>
        </p:spPr>
        <p:txBody>
          <a:bodyPr anchor="b">
            <a:normAutofit/>
          </a:bodyPr>
          <a:lstStyle>
            <a:lvl1pPr algn="l">
              <a:defRPr sz="2399"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701" y="599725"/>
            <a:ext cx="11287919" cy="3557252"/>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041" y="5260128"/>
            <a:ext cx="11026745" cy="598671"/>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082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041" y="705124"/>
            <a:ext cx="11026744"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041" y="2336003"/>
            <a:ext cx="11026744"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3971" y="5956138"/>
            <a:ext cx="2844058" cy="365125"/>
          </a:xfrm>
          <a:prstGeom prst="rect">
            <a:avLst/>
          </a:prstGeom>
        </p:spPr>
        <p:txBody>
          <a:bodyPr vert="horz" lIns="91440" tIns="45720" rIns="91440" bIns="45720" rtlCol="0" anchor="ctr"/>
          <a:lstStyle>
            <a:lvl1pPr algn="r">
              <a:defRPr sz="900">
                <a:solidFill>
                  <a:schemeClr val="accent2"/>
                </a:solidFill>
              </a:defRPr>
            </a:lvl1pPr>
          </a:lstStyle>
          <a:p>
            <a:fld id="{03F41C87-7AD9-4845-A077-840E4A0F3F06}" type="datetimeFigureOut">
              <a:rPr lang="en-US" smtClean="0"/>
              <a:pPr/>
              <a:t>10/02/2023</a:t>
            </a:fld>
            <a:endParaRPr lang="en-US"/>
          </a:p>
        </p:txBody>
      </p:sp>
      <p:sp>
        <p:nvSpPr>
          <p:cNvPr id="5" name="Footer Placeholder 4"/>
          <p:cNvSpPr>
            <a:spLocks noGrp="1"/>
          </p:cNvSpPr>
          <p:nvPr>
            <p:ph type="ftr" sz="quarter" idx="3"/>
          </p:nvPr>
        </p:nvSpPr>
        <p:spPr>
          <a:xfrm>
            <a:off x="581040" y="5951812"/>
            <a:ext cx="6915409"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555550" y="5956138"/>
            <a:ext cx="1052236" cy="365125"/>
          </a:xfrm>
          <a:prstGeom prst="rect">
            <a:avLst/>
          </a:prstGeom>
        </p:spPr>
        <p:txBody>
          <a:bodyPr vert="horz" lIns="91440" tIns="45720" rIns="91440" bIns="45720" rtlCol="0" anchor="ctr"/>
          <a:lstStyle>
            <a:lvl1pPr algn="r">
              <a:defRPr sz="900">
                <a:solidFill>
                  <a:schemeClr val="accent2"/>
                </a:solidFill>
              </a:defRPr>
            </a:lvl1pPr>
          </a:lstStyle>
          <a:p>
            <a:fld id="{2A013F82-EE5E-44EE-A61D-E31C6657F26F}" type="slidenum">
              <a:rPr lang="en-US" smtClean="0"/>
              <a:pPr/>
              <a:t>‹#›</a:t>
            </a:fld>
            <a:endParaRPr lang="en-US"/>
          </a:p>
        </p:txBody>
      </p:sp>
      <p:sp>
        <p:nvSpPr>
          <p:cNvPr id="9" name="Rectangle 8"/>
          <p:cNvSpPr/>
          <p:nvPr/>
        </p:nvSpPr>
        <p:spPr>
          <a:xfrm>
            <a:off x="446418"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0725" y="457200"/>
            <a:ext cx="3702356"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660095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2799"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08"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799" kern="1200">
          <a:solidFill>
            <a:schemeClr val="tx2"/>
          </a:solidFill>
          <a:latin typeface="+mn-lt"/>
          <a:ea typeface="+mn-ea"/>
          <a:cs typeface="+mn-cs"/>
        </a:defRPr>
      </a:lvl1pPr>
      <a:lvl2pPr marL="629811"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30" indent="-269919"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627"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519"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43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34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25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16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cardheko.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cardheko.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title"/>
          </p:nvPr>
        </p:nvSpPr>
        <p:spPr>
          <a:xfrm>
            <a:off x="550291" y="1484784"/>
            <a:ext cx="8928498" cy="2232248"/>
          </a:xfrm>
          <a:scene3d>
            <a:camera prst="orthographicFront"/>
            <a:lightRig rig="threePt" dir="t"/>
          </a:scene3d>
          <a:sp3d>
            <a:bevelT/>
          </a:sp3d>
        </p:spPr>
        <p:txBody>
          <a:bodyPr>
            <a:normAutofit/>
          </a:bodyPr>
          <a:lstStyle/>
          <a:p>
            <a:r>
              <a:rPr lang="en-US" sz="4000" b="1" cap="none" dirty="0">
                <a:ln w="12700" cmpd="sng">
                  <a:solidFill>
                    <a:schemeClr val="accent4"/>
                  </a:solidFill>
                  <a:prstDash val="solid"/>
                </a:ln>
                <a:solidFill>
                  <a:schemeClr val="tx1">
                    <a:lumMod val="85000"/>
                    <a:lumOff val="15000"/>
                  </a:schemeClr>
                </a:solidFill>
                <a:latin typeface="Agency FB" panose="020B0503020202020204" pitchFamily="34" charset="0"/>
              </a:rPr>
              <a:t>Project Report on Used Car Price Prediction</a:t>
            </a:r>
            <a:endParaRPr lang="en-IN" sz="4000" b="1" cap="none" dirty="0">
              <a:ln w="12700" cmpd="sng">
                <a:solidFill>
                  <a:schemeClr val="accent4"/>
                </a:solidFill>
                <a:prstDash val="solid"/>
              </a:ln>
              <a:solidFill>
                <a:schemeClr val="tx1">
                  <a:lumMod val="85000"/>
                  <a:lumOff val="15000"/>
                </a:schemeClr>
              </a:solidFill>
              <a:latin typeface="Agency FB" panose="020B0503020202020204" pitchFamily="34" charset="0"/>
            </a:endParaRPr>
          </a:p>
        </p:txBody>
      </p:sp>
      <p:sp>
        <p:nvSpPr>
          <p:cNvPr id="3" name="Subtitle 2"/>
          <p:cNvSpPr>
            <a:spLocks noGrp="1"/>
          </p:cNvSpPr>
          <p:nvPr>
            <p:ph type="body" idx="1"/>
          </p:nvPr>
        </p:nvSpPr>
        <p:spPr>
          <a:xfrm>
            <a:off x="550291" y="3933056"/>
            <a:ext cx="9360545" cy="888588"/>
          </a:xfrm>
        </p:spPr>
        <p:txBody>
          <a:bodyPr/>
          <a:lstStyle/>
          <a:p>
            <a:r>
              <a:rPr lang="en-US" dirty="0">
                <a:solidFill>
                  <a:schemeClr val="accent4">
                    <a:lumMod val="50000"/>
                  </a:schemeClr>
                </a:solidFill>
              </a:rPr>
              <a:t>                      </a:t>
            </a:r>
            <a:r>
              <a:rPr lang="en-US" sz="2400" cap="none" dirty="0">
                <a:ln w="0"/>
                <a:solidFill>
                  <a:schemeClr val="accent4">
                    <a:lumMod val="50000"/>
                  </a:schemeClr>
                </a:solidFill>
                <a:effectLst>
                  <a:reflection blurRad="6350" stA="53000" endA="300" endPos="35500" dir="5400000" sy="-90000" algn="bl" rotWithShape="0"/>
                </a:effectLst>
                <a:latin typeface="Algerian" panose="04020705040A02060702" pitchFamily="82" charset="0"/>
              </a:rPr>
              <a:t>Author : MR. HARSH NEMA</a:t>
            </a:r>
            <a:endParaRPr lang="en-US" sz="2400" dirty="0">
              <a:solidFill>
                <a:schemeClr val="accent4">
                  <a:lumMod val="50000"/>
                </a:schemeClr>
              </a:solidFill>
              <a:latin typeface="Algerian" panose="04020705040A02060702" pitchFamily="82" charset="0"/>
            </a:endParaRP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E5BB-793A-4D69-8A9F-D057BD725D73}"/>
              </a:ext>
            </a:extLst>
          </p:cNvPr>
          <p:cNvSpPr>
            <a:spLocks noGrp="1"/>
          </p:cNvSpPr>
          <p:nvPr>
            <p:ph type="title"/>
          </p:nvPr>
        </p:nvSpPr>
        <p:spPr/>
        <p:txBody>
          <a:bodyPr>
            <a:normAutofit/>
          </a:bodyPr>
          <a:lstStyle/>
          <a:p>
            <a:pPr algn="ctr"/>
            <a:r>
              <a:rPr lang="en-US" sz="3200" dirty="0"/>
              <a:t>Label Encoding of categorical data</a:t>
            </a:r>
            <a:endParaRPr lang="en-IN" sz="3200" dirty="0"/>
          </a:p>
        </p:txBody>
      </p:sp>
      <p:sp>
        <p:nvSpPr>
          <p:cNvPr id="3" name="Content Placeholder 2">
            <a:extLst>
              <a:ext uri="{FF2B5EF4-FFF2-40B4-BE49-F238E27FC236}">
                <a16:creationId xmlns:a16="http://schemas.microsoft.com/office/drawing/2014/main" id="{6C7DC8E7-55FB-482A-A07E-3BBD4D472CA4}"/>
              </a:ext>
            </a:extLst>
          </p:cNvPr>
          <p:cNvSpPr>
            <a:spLocks noGrp="1"/>
          </p:cNvSpPr>
          <p:nvPr>
            <p:ph idx="1"/>
          </p:nvPr>
        </p:nvSpPr>
        <p:spPr>
          <a:xfrm>
            <a:off x="581041" y="2180497"/>
            <a:ext cx="11026743" cy="600431"/>
          </a:xfrm>
        </p:spPr>
        <p:txBody>
          <a:bodyPr anchor="t">
            <a:normAutofit/>
          </a:bodyPr>
          <a:lstStyle/>
          <a:p>
            <a:r>
              <a:rPr lang="en-IN" sz="28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Categorical features are transform using label encoding.</a:t>
            </a:r>
          </a:p>
          <a:p>
            <a:endParaRPr lang="en-IN" sz="1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4" name="Picture 3">
            <a:extLst>
              <a:ext uri="{FF2B5EF4-FFF2-40B4-BE49-F238E27FC236}">
                <a16:creationId xmlns:a16="http://schemas.microsoft.com/office/drawing/2014/main" id="{128D5E58-FAEE-4CBC-BE08-6A8CDE742214}"/>
              </a:ext>
            </a:extLst>
          </p:cNvPr>
          <p:cNvPicPr>
            <a:picLocks noChangeAspect="1"/>
          </p:cNvPicPr>
          <p:nvPr/>
        </p:nvPicPr>
        <p:blipFill>
          <a:blip r:embed="rId2"/>
          <a:stretch>
            <a:fillRect/>
          </a:stretch>
        </p:blipFill>
        <p:spPr>
          <a:xfrm>
            <a:off x="1701924" y="3068960"/>
            <a:ext cx="7981401" cy="1664638"/>
          </a:xfrm>
          <a:prstGeom prst="rect">
            <a:avLst/>
          </a:prstGeom>
          <a:ln w="12700">
            <a:solidFill>
              <a:schemeClr val="tx1"/>
            </a:solidFill>
          </a:ln>
        </p:spPr>
      </p:pic>
    </p:spTree>
    <p:extLst>
      <p:ext uri="{BB962C8B-B14F-4D97-AF65-F5344CB8AC3E}">
        <p14:creationId xmlns:p14="http://schemas.microsoft.com/office/powerpoint/2010/main" val="89631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A685-E4C9-4191-A8AA-E906DE85EE48}"/>
              </a:ext>
            </a:extLst>
          </p:cNvPr>
          <p:cNvSpPr>
            <a:spLocks noGrp="1"/>
          </p:cNvSpPr>
          <p:nvPr>
            <p:ph type="title"/>
          </p:nvPr>
        </p:nvSpPr>
        <p:spPr/>
        <p:txBody>
          <a:bodyPr/>
          <a:lstStyle/>
          <a:p>
            <a:r>
              <a:rPr lang="en-US" dirty="0"/>
              <a:t>Data Inputs- Logic- Output Relationships</a:t>
            </a:r>
            <a:endParaRPr lang="en-IN" dirty="0"/>
          </a:p>
        </p:txBody>
      </p:sp>
      <p:sp>
        <p:nvSpPr>
          <p:cNvPr id="5" name="TextBox 4">
            <a:extLst>
              <a:ext uri="{FF2B5EF4-FFF2-40B4-BE49-F238E27FC236}">
                <a16:creationId xmlns:a16="http://schemas.microsoft.com/office/drawing/2014/main" id="{3B58F563-8511-48D8-A676-5E6ED53B4D89}"/>
              </a:ext>
            </a:extLst>
          </p:cNvPr>
          <p:cNvSpPr txBox="1"/>
          <p:nvPr/>
        </p:nvSpPr>
        <p:spPr>
          <a:xfrm>
            <a:off x="8295417" y="3429000"/>
            <a:ext cx="3312368" cy="1936428"/>
          </a:xfrm>
          <a:prstGeom prst="rect">
            <a:avLst/>
          </a:prstGeom>
          <a:noFill/>
        </p:spPr>
        <p:txBody>
          <a:bodyPr wrap="square" rtlCol="0">
            <a:spAutoFit/>
          </a:bodyPr>
          <a:lstStyle/>
          <a:p>
            <a:pPr>
              <a:lnSpc>
                <a:spcPct val="107000"/>
              </a:lnSpc>
              <a:spcAft>
                <a:spcPts val="800"/>
              </a:spcAft>
            </a:pPr>
            <a:r>
              <a:rPr lang="en-IN" sz="28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We can see most of feature are either poorly or moderately correlated with target variable Price</a:t>
            </a: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t>
            </a:r>
          </a:p>
        </p:txBody>
      </p:sp>
      <p:pic>
        <p:nvPicPr>
          <p:cNvPr id="8" name="Content Placeholder 7">
            <a:extLst>
              <a:ext uri="{FF2B5EF4-FFF2-40B4-BE49-F238E27FC236}">
                <a16:creationId xmlns:a16="http://schemas.microsoft.com/office/drawing/2014/main" id="{FE3F097B-FE41-4A1E-9635-D8DDA7A2E5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64" y="1988839"/>
            <a:ext cx="7632848" cy="5069579"/>
          </a:xfrm>
        </p:spPr>
      </p:pic>
    </p:spTree>
    <p:extLst>
      <p:ext uri="{BB962C8B-B14F-4D97-AF65-F5344CB8AC3E}">
        <p14:creationId xmlns:p14="http://schemas.microsoft.com/office/powerpoint/2010/main" val="960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E80B-5F3E-4423-8D02-4619A88F6116}"/>
              </a:ext>
            </a:extLst>
          </p:cNvPr>
          <p:cNvSpPr>
            <a:spLocks noGrp="1"/>
          </p:cNvSpPr>
          <p:nvPr>
            <p:ph type="title"/>
          </p:nvPr>
        </p:nvSpPr>
        <p:spPr/>
        <p:txBody>
          <a:bodyPr/>
          <a:lstStyle/>
          <a:p>
            <a:r>
              <a:rPr lang="en-IN" dirty="0"/>
              <a:t>PYTHON Libraries USED IN THIS PROJECT</a:t>
            </a:r>
          </a:p>
        </p:txBody>
      </p:sp>
      <p:sp>
        <p:nvSpPr>
          <p:cNvPr id="9" name="TextBox 8">
            <a:extLst>
              <a:ext uri="{FF2B5EF4-FFF2-40B4-BE49-F238E27FC236}">
                <a16:creationId xmlns:a16="http://schemas.microsoft.com/office/drawing/2014/main" id="{B3F8EAF5-1971-4BC6-825B-E0806140E42D}"/>
              </a:ext>
            </a:extLst>
          </p:cNvPr>
          <p:cNvSpPr txBox="1"/>
          <p:nvPr/>
        </p:nvSpPr>
        <p:spPr>
          <a:xfrm>
            <a:off x="338375" y="1993963"/>
            <a:ext cx="5506085" cy="523220"/>
          </a:xfrm>
          <a:prstGeom prst="rect">
            <a:avLst/>
          </a:prstGeom>
          <a:noFill/>
        </p:spPr>
        <p:txBody>
          <a:bodyPr wrap="square" rtlCol="0">
            <a:spAutoFit/>
          </a:bodyPr>
          <a:lstStyle/>
          <a:p>
            <a:r>
              <a:rPr lang="en-IN" sz="2800" dirty="0">
                <a:solidFill>
                  <a:schemeClr val="accent1"/>
                </a:solidFill>
                <a:effectLst/>
                <a:latin typeface="Bahnschrift Condensed" panose="020B0502040204020203" pitchFamily="34" charset="0"/>
                <a:ea typeface="Calibri" panose="020F0502020204030204" pitchFamily="34" charset="0"/>
                <a:cs typeface="Mangal" panose="02040503050203030202" pitchFamily="18" charset="0"/>
              </a:rPr>
              <a:t>Different libraries used for web scraping </a:t>
            </a:r>
            <a:endParaRPr lang="en-IN" sz="2800" dirty="0">
              <a:solidFill>
                <a:schemeClr val="accent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6DA613E7-6B16-4E54-AF65-CD2014AC02B3}"/>
              </a:ext>
            </a:extLst>
          </p:cNvPr>
          <p:cNvSpPr txBox="1"/>
          <p:nvPr/>
        </p:nvSpPr>
        <p:spPr>
          <a:xfrm>
            <a:off x="300296" y="4221088"/>
            <a:ext cx="5348799" cy="523220"/>
          </a:xfrm>
          <a:prstGeom prst="rect">
            <a:avLst/>
          </a:prstGeom>
          <a:noFill/>
        </p:spPr>
        <p:txBody>
          <a:bodyPr wrap="square" rtlCol="0">
            <a:spAutoFit/>
          </a:bodyPr>
          <a:lstStyle/>
          <a:p>
            <a:r>
              <a:rPr lang="en-IN" sz="2800" dirty="0">
                <a:solidFill>
                  <a:schemeClr val="accent1"/>
                </a:solidFill>
                <a:effectLst/>
                <a:latin typeface="Bahnschrift Condensed" panose="020B0502040204020203" pitchFamily="34" charset="0"/>
                <a:ea typeface="Calibri" panose="020F0502020204030204" pitchFamily="34" charset="0"/>
                <a:cs typeface="Mangal" panose="02040503050203030202" pitchFamily="18" charset="0"/>
              </a:rPr>
              <a:t>Visualisation libraries used</a:t>
            </a:r>
            <a:endParaRPr lang="en-IN" sz="2800" dirty="0">
              <a:solidFill>
                <a:schemeClr val="accent1"/>
              </a:solidFill>
              <a:latin typeface="Bahnschrift Condensed" panose="020B0502040204020203" pitchFamily="34" charset="0"/>
            </a:endParaRPr>
          </a:p>
        </p:txBody>
      </p:sp>
      <p:sp>
        <p:nvSpPr>
          <p:cNvPr id="11" name="TextBox 10">
            <a:extLst>
              <a:ext uri="{FF2B5EF4-FFF2-40B4-BE49-F238E27FC236}">
                <a16:creationId xmlns:a16="http://schemas.microsoft.com/office/drawing/2014/main" id="{DB408EFE-D085-4B3A-8358-33061A578DBE}"/>
              </a:ext>
            </a:extLst>
          </p:cNvPr>
          <p:cNvSpPr txBox="1"/>
          <p:nvPr/>
        </p:nvSpPr>
        <p:spPr>
          <a:xfrm>
            <a:off x="6382444" y="2804715"/>
            <a:ext cx="5457683" cy="523220"/>
          </a:xfrm>
          <a:prstGeom prst="rect">
            <a:avLst/>
          </a:prstGeom>
          <a:noFill/>
        </p:spPr>
        <p:txBody>
          <a:bodyPr wrap="square" rtlCol="0">
            <a:spAutoFit/>
          </a:bodyPr>
          <a:lstStyle/>
          <a:p>
            <a:r>
              <a:rPr lang="en-IN" sz="2800" dirty="0">
                <a:solidFill>
                  <a:schemeClr val="accent1"/>
                </a:solidFill>
                <a:effectLst/>
                <a:latin typeface="Bahnschrift Condensed" panose="020B0502040204020203" pitchFamily="34" charset="0"/>
                <a:ea typeface="Calibri" panose="020F0502020204030204" pitchFamily="34" charset="0"/>
                <a:cs typeface="Mangal" panose="02040503050203030202" pitchFamily="18" charset="0"/>
              </a:rPr>
              <a:t>Machine Learning model building  libraries</a:t>
            </a:r>
            <a:endParaRPr lang="en-IN" sz="2800" dirty="0">
              <a:solidFill>
                <a:schemeClr val="accent1"/>
              </a:solidFill>
              <a:latin typeface="Bahnschrift Condensed" panose="020B0502040204020203" pitchFamily="34" charset="0"/>
            </a:endParaRPr>
          </a:p>
        </p:txBody>
      </p:sp>
      <p:cxnSp>
        <p:nvCxnSpPr>
          <p:cNvPr id="13" name="Straight Connector 12">
            <a:extLst>
              <a:ext uri="{FF2B5EF4-FFF2-40B4-BE49-F238E27FC236}">
                <a16:creationId xmlns:a16="http://schemas.microsoft.com/office/drawing/2014/main" id="{7F624181-18A1-457E-B6FC-A3EB28BF94DD}"/>
              </a:ext>
            </a:extLst>
          </p:cNvPr>
          <p:cNvCxnSpPr/>
          <p:nvPr/>
        </p:nvCxnSpPr>
        <p:spPr>
          <a:xfrm>
            <a:off x="6238428" y="2197594"/>
            <a:ext cx="0" cy="4543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67B33EC-9D95-4772-8A10-3978AE8B7701}"/>
              </a:ext>
            </a:extLst>
          </p:cNvPr>
          <p:cNvCxnSpPr>
            <a:cxnSpLocks/>
          </p:cNvCxnSpPr>
          <p:nvPr/>
        </p:nvCxnSpPr>
        <p:spPr>
          <a:xfrm flipH="1">
            <a:off x="189756" y="4221088"/>
            <a:ext cx="60486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7D8811-6CBB-42DF-9E3B-EB6CA90517C5}"/>
              </a:ext>
            </a:extLst>
          </p:cNvPr>
          <p:cNvCxnSpPr/>
          <p:nvPr/>
        </p:nvCxnSpPr>
        <p:spPr>
          <a:xfrm>
            <a:off x="6238428" y="2197594"/>
            <a:ext cx="43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EC8E6E-D381-4EB5-BB8A-58770125F359}"/>
              </a:ext>
            </a:extLst>
          </p:cNvPr>
          <p:cNvCxnSpPr/>
          <p:nvPr/>
        </p:nvCxnSpPr>
        <p:spPr>
          <a:xfrm>
            <a:off x="6238428" y="6741368"/>
            <a:ext cx="432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128B62-385D-47B7-B71E-EE6645C7DC50}"/>
              </a:ext>
            </a:extLst>
          </p:cNvPr>
          <p:cNvCxnSpPr>
            <a:cxnSpLocks/>
          </p:cNvCxnSpPr>
          <p:nvPr/>
        </p:nvCxnSpPr>
        <p:spPr>
          <a:xfrm>
            <a:off x="189756" y="3066325"/>
            <a:ext cx="0" cy="2378899"/>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2160B71-FC7D-458D-8013-34AAA9F8FE5D}"/>
              </a:ext>
            </a:extLst>
          </p:cNvPr>
          <p:cNvPicPr/>
          <p:nvPr/>
        </p:nvPicPr>
        <p:blipFill rotWithShape="1">
          <a:blip r:embed="rId2"/>
          <a:srcRect l="10136" t="31909" r="16242" b="39373"/>
          <a:stretch/>
        </p:blipFill>
        <p:spPr bwMode="auto">
          <a:xfrm>
            <a:off x="437354" y="2534781"/>
            <a:ext cx="5506083" cy="1500106"/>
          </a:xfrm>
          <a:prstGeom prst="rect">
            <a:avLst/>
          </a:prstGeom>
          <a:ln>
            <a:solidFill>
              <a:schemeClr val="tx1"/>
            </a:solid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68AE156C-B758-43A1-977F-AFEA55609725}"/>
              </a:ext>
            </a:extLst>
          </p:cNvPr>
          <p:cNvPicPr/>
          <p:nvPr/>
        </p:nvPicPr>
        <p:blipFill rotWithShape="1">
          <a:blip r:embed="rId3"/>
          <a:srcRect l="2991" t="35904" r="43728" b="26863"/>
          <a:stretch/>
        </p:blipFill>
        <p:spPr bwMode="auto">
          <a:xfrm>
            <a:off x="6658961" y="3465525"/>
            <a:ext cx="5037455" cy="2200275"/>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B2FDC6C9-7CCE-4769-BD6F-0B4EC5FBD292}"/>
              </a:ext>
            </a:extLst>
          </p:cNvPr>
          <p:cNvPicPr/>
          <p:nvPr/>
        </p:nvPicPr>
        <p:blipFill rotWithShape="1">
          <a:blip r:embed="rId4"/>
          <a:srcRect l="3490" t="30320" r="25200" b="46542"/>
          <a:stretch/>
        </p:blipFill>
        <p:spPr bwMode="auto">
          <a:xfrm>
            <a:off x="492409" y="4843552"/>
            <a:ext cx="5506081" cy="1604653"/>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014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6B75-EA34-4326-A11F-1EE55DF280B6}"/>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sz="2400" dirty="0">
                <a:solidFill>
                  <a:srgbClr val="FFFF00"/>
                </a:solidFill>
              </a:rPr>
              <a:t>Price vs FUEL TYPE distribution</a:t>
            </a:r>
          </a:p>
        </p:txBody>
      </p:sp>
      <p:sp>
        <p:nvSpPr>
          <p:cNvPr id="5" name="Content Placeholder 4">
            <a:extLst>
              <a:ext uri="{FF2B5EF4-FFF2-40B4-BE49-F238E27FC236}">
                <a16:creationId xmlns:a16="http://schemas.microsoft.com/office/drawing/2014/main" id="{8BC0FEC0-7758-4F17-8312-93D960A00535}"/>
              </a:ext>
            </a:extLst>
          </p:cNvPr>
          <p:cNvSpPr>
            <a:spLocks noGrp="1"/>
          </p:cNvSpPr>
          <p:nvPr>
            <p:ph sz="half" idx="2"/>
          </p:nvPr>
        </p:nvSpPr>
        <p:spPr>
          <a:xfrm>
            <a:off x="7665078" y="2681858"/>
            <a:ext cx="3929197" cy="3073164"/>
          </a:xfrm>
        </p:spPr>
        <p:txBody>
          <a:bodyPr>
            <a:noAutofit/>
          </a:bodyPr>
          <a:lstStyle/>
          <a:p>
            <a:pPr lvl="0">
              <a:lnSpc>
                <a:spcPct val="107000"/>
              </a:lnSpc>
              <a:spcAft>
                <a:spcPts val="800"/>
              </a:spcAft>
              <a:buSzPts val="1000"/>
              <a:buFont typeface="Wingdings" panose="05000000000000000000" pitchFamily="2" charset="2"/>
              <a:buChar char="§"/>
              <a:tabLst>
                <a:tab pos="270510" algn="l"/>
              </a:tabLst>
            </a:pPr>
            <a:endPar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a:p>
            <a:pPr lvl="0">
              <a:lnSpc>
                <a:spcPct val="107000"/>
              </a:lnSpc>
              <a:spcAft>
                <a:spcPts val="800"/>
              </a:spcAft>
              <a:buSzPts val="1000"/>
              <a:buFont typeface="Wingdings" panose="05000000000000000000" pitchFamily="2" charset="2"/>
              <a:buChar char="§"/>
              <a:tabLst>
                <a:tab pos="27051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Very small segment of electric car and also price is quite high compare to petrol based</a:t>
            </a:r>
          </a:p>
          <a:p>
            <a:pPr>
              <a:lnSpc>
                <a:spcPct val="107000"/>
              </a:lnSpc>
              <a:spcAft>
                <a:spcPts val="800"/>
              </a:spcAft>
              <a:buSzPts val="1000"/>
              <a:buFont typeface="Wingdings" panose="05000000000000000000" pitchFamily="2" charset="2"/>
              <a:buChar char="§"/>
              <a:tabLst>
                <a:tab pos="270510" algn="l"/>
              </a:tabLst>
            </a:pPr>
            <a:r>
              <a:rPr lang="en-IN"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Diesel engines tend to retain their value better than petrol engines, which can contribute to higher prices for used diesel vehicles</a:t>
            </a:r>
            <a:endParaRPr lang="en-US"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a:p>
            <a:pPr lvl="0">
              <a:lnSpc>
                <a:spcPct val="107000"/>
              </a:lnSpc>
              <a:spcAft>
                <a:spcPts val="800"/>
              </a:spcAft>
              <a:buSzPts val="1000"/>
              <a:buFont typeface="Wingdings" panose="05000000000000000000" pitchFamily="2" charset="2"/>
              <a:buChar char="§"/>
              <a:tabLst>
                <a:tab pos="270510" algn="l"/>
              </a:tabLst>
            </a:pPr>
            <a:endPar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7" name="Content Placeholder 6">
            <a:extLst>
              <a:ext uri="{FF2B5EF4-FFF2-40B4-BE49-F238E27FC236}">
                <a16:creationId xmlns:a16="http://schemas.microsoft.com/office/drawing/2014/main" id="{3F99A269-C376-4413-B074-31AD7B73AA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9580" y="2227263"/>
            <a:ext cx="5846202" cy="4082057"/>
          </a:xfrm>
        </p:spPr>
      </p:pic>
    </p:spTree>
    <p:extLst>
      <p:ext uri="{BB962C8B-B14F-4D97-AF65-F5344CB8AC3E}">
        <p14:creationId xmlns:p14="http://schemas.microsoft.com/office/powerpoint/2010/main" val="17048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F559-7E37-4A96-AB6F-21D0ADAEF5DE}"/>
              </a:ext>
            </a:extLst>
          </p:cNvPr>
          <p:cNvSpPr>
            <a:spLocks noGrp="1"/>
          </p:cNvSpPr>
          <p:nvPr>
            <p:ph type="title"/>
          </p:nvPr>
        </p:nvSpPr>
        <p:spPr>
          <a:xfrm>
            <a:off x="581040" y="476672"/>
            <a:ext cx="11026744" cy="1363040"/>
          </a:xfrm>
        </p:spPr>
        <p:txBody>
          <a:bodyPr>
            <a:normAutofit/>
          </a:bodyPr>
          <a:lstStyle/>
          <a:p>
            <a:pPr>
              <a:lnSpc>
                <a:spcPct val="150000"/>
              </a:lnSpc>
            </a:pPr>
            <a:r>
              <a:rPr lang="en-IN" dirty="0"/>
              <a:t>Exploratory Data Analysis</a:t>
            </a:r>
            <a:br>
              <a:rPr lang="en-IN" dirty="0"/>
            </a:br>
            <a:r>
              <a:rPr lang="en-IN" sz="2200" dirty="0">
                <a:solidFill>
                  <a:srgbClr val="FFFF00"/>
                </a:solidFill>
              </a:rPr>
              <a:t>price VS STEERING TYPE DISTRIBUTION</a:t>
            </a:r>
            <a:endParaRPr lang="en-IN" sz="2200" dirty="0"/>
          </a:p>
        </p:txBody>
      </p:sp>
      <p:sp>
        <p:nvSpPr>
          <p:cNvPr id="5" name="Content Placeholder 4">
            <a:extLst>
              <a:ext uri="{FF2B5EF4-FFF2-40B4-BE49-F238E27FC236}">
                <a16:creationId xmlns:a16="http://schemas.microsoft.com/office/drawing/2014/main" id="{02DF360E-538A-4B8B-845F-07E5EB191F48}"/>
              </a:ext>
            </a:extLst>
          </p:cNvPr>
          <p:cNvSpPr>
            <a:spLocks noGrp="1"/>
          </p:cNvSpPr>
          <p:nvPr>
            <p:ph sz="half" idx="2"/>
          </p:nvPr>
        </p:nvSpPr>
        <p:spPr>
          <a:xfrm>
            <a:off x="7678588" y="2261604"/>
            <a:ext cx="3929197" cy="3633047"/>
          </a:xfrm>
        </p:spPr>
        <p:txBody>
          <a:bodyPr>
            <a:normAutofit/>
          </a:bodyPr>
          <a:lstStyle/>
          <a:p>
            <a:pPr marR="0" algn="just">
              <a:lnSpc>
                <a:spcPct val="107000"/>
              </a:lnSpc>
              <a:spcAft>
                <a:spcPts val="800"/>
              </a:spcAft>
              <a:buSzPts val="1000"/>
              <a:buFont typeface="Wingdings" panose="05000000000000000000" pitchFamily="2" charset="2"/>
              <a:buChar char="§"/>
              <a:tabLst>
                <a:tab pos="270510" algn="l"/>
              </a:tabLst>
            </a:pPr>
            <a:r>
              <a:rPr lang="en-IN"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The type of steering in a used car can have some impact on its value, but it is not typically a significant factor. </a:t>
            </a:r>
          </a:p>
          <a:p>
            <a:pPr marR="0" algn="just">
              <a:lnSpc>
                <a:spcPct val="107000"/>
              </a:lnSpc>
              <a:spcAft>
                <a:spcPts val="800"/>
              </a:spcAft>
              <a:buSzPts val="1000"/>
              <a:buFont typeface="Wingdings" panose="05000000000000000000" pitchFamily="2" charset="2"/>
              <a:buChar char="§"/>
              <a:tabLst>
                <a:tab pos="27051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Very small section of car still uses Manual Steering, Most probably they belong to old model.</a:t>
            </a:r>
          </a:p>
        </p:txBody>
      </p:sp>
      <p:pic>
        <p:nvPicPr>
          <p:cNvPr id="7" name="Content Placeholder 6">
            <a:extLst>
              <a:ext uri="{FF2B5EF4-FFF2-40B4-BE49-F238E27FC236}">
                <a16:creationId xmlns:a16="http://schemas.microsoft.com/office/drawing/2014/main" id="{BC62F0F2-FC13-4EAF-ACB2-6BA3C39EAF2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9580" y="2227263"/>
            <a:ext cx="5639947" cy="3938041"/>
          </a:xfrm>
        </p:spPr>
      </p:pic>
    </p:spTree>
    <p:extLst>
      <p:ext uri="{BB962C8B-B14F-4D97-AF65-F5344CB8AC3E}">
        <p14:creationId xmlns:p14="http://schemas.microsoft.com/office/powerpoint/2010/main" val="34098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5145-0795-4C20-B4D9-EFE9D57D36A8}"/>
              </a:ext>
            </a:extLst>
          </p:cNvPr>
          <p:cNvSpPr>
            <a:spLocks noGrp="1"/>
          </p:cNvSpPr>
          <p:nvPr>
            <p:ph type="title"/>
          </p:nvPr>
        </p:nvSpPr>
        <p:spPr/>
        <p:txBody>
          <a:bodyPr>
            <a:normAutofit fontScale="90000"/>
          </a:bodyPr>
          <a:lstStyle/>
          <a:p>
            <a:pPr>
              <a:lnSpc>
                <a:spcPct val="150000"/>
              </a:lnSpc>
            </a:pPr>
            <a:r>
              <a:rPr lang="en-IN" dirty="0"/>
              <a:t>Exploratory Data Analysis</a:t>
            </a:r>
            <a:br>
              <a:rPr lang="en-IN" dirty="0"/>
            </a:br>
            <a:r>
              <a:rPr lang="en-IN" dirty="0"/>
              <a:t>Price  Vs  Make Year</a:t>
            </a:r>
            <a:endParaRPr lang="en-IN" sz="2400" dirty="0"/>
          </a:p>
        </p:txBody>
      </p:sp>
      <p:sp>
        <p:nvSpPr>
          <p:cNvPr id="4" name="Content Placeholder 3">
            <a:extLst>
              <a:ext uri="{FF2B5EF4-FFF2-40B4-BE49-F238E27FC236}">
                <a16:creationId xmlns:a16="http://schemas.microsoft.com/office/drawing/2014/main" id="{93C188C8-F2F5-4287-8F7C-40ED41D8B4B8}"/>
              </a:ext>
            </a:extLst>
          </p:cNvPr>
          <p:cNvSpPr>
            <a:spLocks noGrp="1"/>
          </p:cNvSpPr>
          <p:nvPr>
            <p:ph sz="half" idx="2"/>
          </p:nvPr>
        </p:nvSpPr>
        <p:spPr>
          <a:xfrm>
            <a:off x="7894612" y="2261420"/>
            <a:ext cx="3722894" cy="4080548"/>
          </a:xfrm>
        </p:spPr>
        <p:txBody>
          <a:bodyPr>
            <a:normAutofit/>
          </a:bodyPr>
          <a:lstStyle/>
          <a:p>
            <a:endParaRPr lang="en-US"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a:p>
            <a:r>
              <a:rPr lang="en-US"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Generally, older cars are cheaper, but their condition also affects their value</a:t>
            </a:r>
          </a:p>
          <a:p>
            <a:r>
              <a:rPr lang="en-US"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 used car in excellent condition will be worth more than one in poor condition, even if it is newer</a:t>
            </a:r>
          </a:p>
          <a:p>
            <a:r>
              <a:rPr lang="en-US"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As it can be seen that some power steering 2015 cars are costlier than 2020 manufactured cars</a:t>
            </a:r>
          </a:p>
          <a:p>
            <a:endParaRPr lang="en-IN" sz="3600" u="sng"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5" name="Picture 4">
            <a:extLst>
              <a:ext uri="{FF2B5EF4-FFF2-40B4-BE49-F238E27FC236}">
                <a16:creationId xmlns:a16="http://schemas.microsoft.com/office/drawing/2014/main" id="{5759E6E6-4235-4B26-BC01-B2233F5AC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41" y="2261419"/>
            <a:ext cx="6347444" cy="4205182"/>
          </a:xfrm>
          <a:prstGeom prst="rect">
            <a:avLst/>
          </a:prstGeom>
        </p:spPr>
      </p:pic>
    </p:spTree>
    <p:extLst>
      <p:ext uri="{BB962C8B-B14F-4D97-AF65-F5344CB8AC3E}">
        <p14:creationId xmlns:p14="http://schemas.microsoft.com/office/powerpoint/2010/main" val="377432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4CEA87-23C1-482F-AD8F-58262C7A7CDB}"/>
              </a:ext>
            </a:extLst>
          </p:cNvPr>
          <p:cNvSpPr>
            <a:spLocks noGrp="1"/>
          </p:cNvSpPr>
          <p:nvPr>
            <p:ph sz="half" idx="2"/>
          </p:nvPr>
        </p:nvSpPr>
        <p:spPr>
          <a:xfrm>
            <a:off x="6598467" y="2228004"/>
            <a:ext cx="5009317" cy="3633047"/>
          </a:xfrm>
        </p:spPr>
        <p:txBody>
          <a:bodyPr>
            <a:normAutofit/>
          </a:bodyPr>
          <a:lstStyle/>
          <a:p>
            <a:pPr marL="342900" lvl="0" indent="-342900" algn="just">
              <a:lnSpc>
                <a:spcPct val="107000"/>
              </a:lnSpc>
              <a:buFont typeface="Symbol" panose="05050102010706020507" pitchFamily="18" charset="2"/>
              <a:buChar char=""/>
            </a:pPr>
            <a:r>
              <a:rPr lang="en-IN" sz="2800" b="1"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C</a:t>
            </a:r>
            <a:r>
              <a:rPr lang="en-IN" sz="2800" b="1"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ars with more cylinders tend to be more powerful and perform better. </a:t>
            </a:r>
          </a:p>
          <a:p>
            <a:pPr marL="342900" lvl="0" indent="-342900" algn="just">
              <a:lnSpc>
                <a:spcPct val="107000"/>
              </a:lnSpc>
              <a:buFont typeface="Symbol" panose="05050102010706020507" pitchFamily="18" charset="2"/>
              <a:buChar char=""/>
            </a:pPr>
            <a:r>
              <a:rPr lang="en-IN" sz="2800" b="1"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Therefore, they  command a higher price in the used car market</a:t>
            </a:r>
            <a:endParaRPr lang="en-IN" sz="36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5" name="Title 1">
            <a:extLst>
              <a:ext uri="{FF2B5EF4-FFF2-40B4-BE49-F238E27FC236}">
                <a16:creationId xmlns:a16="http://schemas.microsoft.com/office/drawing/2014/main" id="{A37E48F1-A77C-463A-AD23-FB310D63B2FA}"/>
              </a:ext>
            </a:extLst>
          </p:cNvPr>
          <p:cNvSpPr>
            <a:spLocks noGrp="1"/>
          </p:cNvSpPr>
          <p:nvPr>
            <p:ph type="title"/>
          </p:nvPr>
        </p:nvSpPr>
        <p:spPr>
          <a:xfrm>
            <a:off x="581025" y="730250"/>
            <a:ext cx="11026775" cy="987425"/>
          </a:xfrm>
        </p:spPr>
        <p:txBody>
          <a:bodyPr>
            <a:normAutofit/>
          </a:bodyPr>
          <a:lstStyle/>
          <a:p>
            <a:r>
              <a:rPr lang="en-IN" dirty="0"/>
              <a:t>Exploratory Data Analysis</a:t>
            </a:r>
            <a:br>
              <a:rPr lang="en-IN" dirty="0"/>
            </a:br>
            <a:r>
              <a:rPr lang="en-IN" sz="2200" dirty="0">
                <a:solidFill>
                  <a:srgbClr val="FFFF00"/>
                </a:solidFill>
              </a:rPr>
              <a:t>NO OF CYLINDER  vs price</a:t>
            </a:r>
            <a:endParaRPr lang="en-IN" sz="2200" dirty="0"/>
          </a:p>
        </p:txBody>
      </p:sp>
      <p:pic>
        <p:nvPicPr>
          <p:cNvPr id="8" name="Content Placeholder 7">
            <a:extLst>
              <a:ext uri="{FF2B5EF4-FFF2-40B4-BE49-F238E27FC236}">
                <a16:creationId xmlns:a16="http://schemas.microsoft.com/office/drawing/2014/main" id="{3528054E-5F85-4952-89AB-AF160CCCD2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025" y="2245496"/>
            <a:ext cx="5513387" cy="3658416"/>
          </a:xfrm>
        </p:spPr>
      </p:pic>
    </p:spTree>
    <p:extLst>
      <p:ext uri="{BB962C8B-B14F-4D97-AF65-F5344CB8AC3E}">
        <p14:creationId xmlns:p14="http://schemas.microsoft.com/office/powerpoint/2010/main" val="9011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22DA22-D3B9-4263-AF45-7A961F2A6873}"/>
              </a:ext>
            </a:extLst>
          </p:cNvPr>
          <p:cNvSpPr>
            <a:spLocks noGrp="1"/>
          </p:cNvSpPr>
          <p:nvPr>
            <p:ph sz="half" idx="2"/>
          </p:nvPr>
        </p:nvSpPr>
        <p:spPr>
          <a:xfrm>
            <a:off x="2710036" y="5877272"/>
            <a:ext cx="6768752" cy="879032"/>
          </a:xfrm>
        </p:spPr>
        <p:txBody>
          <a:bodyPr>
            <a:normAutofit/>
          </a:bodyPr>
          <a:lstStyle/>
          <a:p>
            <a:pPr marL="0" indent="0" algn="ctr">
              <a:buNone/>
            </a:pPr>
            <a:r>
              <a:rPr lang="en-IN" sz="2800" dirty="0">
                <a:solidFill>
                  <a:srgbClr val="FF0000"/>
                </a:solidFill>
                <a:effectLst/>
                <a:latin typeface="Bahnschrift Condensed" panose="020B0502040204020203" pitchFamily="34" charset="0"/>
                <a:ea typeface="Calibri" panose="020F0502020204030204" pitchFamily="34" charset="0"/>
                <a:cs typeface="Mangal" panose="02040503050203030202" pitchFamily="18" charset="0"/>
              </a:rPr>
              <a:t>As car get older, price of car deprecates.</a:t>
            </a:r>
          </a:p>
        </p:txBody>
      </p:sp>
      <p:sp>
        <p:nvSpPr>
          <p:cNvPr id="6" name="Title 1">
            <a:extLst>
              <a:ext uri="{FF2B5EF4-FFF2-40B4-BE49-F238E27FC236}">
                <a16:creationId xmlns:a16="http://schemas.microsoft.com/office/drawing/2014/main" id="{0D768F98-2EF9-49BD-B10B-6D16F1ECCD34}"/>
              </a:ext>
            </a:extLst>
          </p:cNvPr>
          <p:cNvSpPr>
            <a:spLocks noGrp="1"/>
          </p:cNvSpPr>
          <p:nvPr>
            <p:ph type="title"/>
          </p:nvPr>
        </p:nvSpPr>
        <p:spPr>
          <a:xfrm>
            <a:off x="581025" y="730250"/>
            <a:ext cx="11026775" cy="987425"/>
          </a:xfrm>
        </p:spPr>
        <p:txBody>
          <a:bodyPr>
            <a:normAutofit/>
          </a:bodyPr>
          <a:lstStyle/>
          <a:p>
            <a:r>
              <a:rPr lang="en-IN" dirty="0"/>
              <a:t>Exploratory Data Analysis</a:t>
            </a:r>
            <a:br>
              <a:rPr lang="en-IN" dirty="0"/>
            </a:br>
            <a:r>
              <a:rPr lang="en-IN" sz="2200" dirty="0">
                <a:solidFill>
                  <a:srgbClr val="FFFF00"/>
                </a:solidFill>
              </a:rPr>
              <a:t>CAR AGE vs price</a:t>
            </a:r>
            <a:endParaRPr lang="en-IN" sz="2200" dirty="0"/>
          </a:p>
        </p:txBody>
      </p:sp>
      <p:pic>
        <p:nvPicPr>
          <p:cNvPr id="8" name="Content Placeholder 7">
            <a:extLst>
              <a:ext uri="{FF2B5EF4-FFF2-40B4-BE49-F238E27FC236}">
                <a16:creationId xmlns:a16="http://schemas.microsoft.com/office/drawing/2014/main" id="{C5F9987C-5262-4379-AA24-55CA201A14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10036" y="1981536"/>
            <a:ext cx="6305475" cy="4177376"/>
          </a:xfrm>
        </p:spPr>
      </p:pic>
    </p:spTree>
    <p:extLst>
      <p:ext uri="{BB962C8B-B14F-4D97-AF65-F5344CB8AC3E}">
        <p14:creationId xmlns:p14="http://schemas.microsoft.com/office/powerpoint/2010/main" val="41621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7FAD-8B69-4B0D-A4A1-DE1B41FBA4D8}"/>
              </a:ext>
            </a:extLst>
          </p:cNvPr>
          <p:cNvSpPr>
            <a:spLocks noGrp="1"/>
          </p:cNvSpPr>
          <p:nvPr>
            <p:ph type="title"/>
          </p:nvPr>
        </p:nvSpPr>
        <p:spPr/>
        <p:txBody>
          <a:bodyPr>
            <a:normAutofit/>
          </a:bodyPr>
          <a:lstStyle/>
          <a:p>
            <a:pPr algn="ctr"/>
            <a:r>
              <a:rPr lang="en-IN" sz="3200" dirty="0"/>
              <a:t>MACHINE LEARNING MODEL BUILDING</a:t>
            </a:r>
          </a:p>
        </p:txBody>
      </p:sp>
      <p:sp>
        <p:nvSpPr>
          <p:cNvPr id="5" name="Content Placeholder 4">
            <a:extLst>
              <a:ext uri="{FF2B5EF4-FFF2-40B4-BE49-F238E27FC236}">
                <a16:creationId xmlns:a16="http://schemas.microsoft.com/office/drawing/2014/main" id="{D0130A0E-7568-458D-8C4D-E14CF20F6047}"/>
              </a:ext>
            </a:extLst>
          </p:cNvPr>
          <p:cNvSpPr>
            <a:spLocks noGrp="1"/>
          </p:cNvSpPr>
          <p:nvPr>
            <p:ph idx="1"/>
          </p:nvPr>
        </p:nvSpPr>
        <p:spPr>
          <a:xfrm>
            <a:off x="581041" y="2060848"/>
            <a:ext cx="11026743" cy="4392488"/>
          </a:xfrm>
        </p:spPr>
        <p:txBody>
          <a:bodyPr>
            <a:normAutofit fontScale="92500" lnSpcReduction="20000"/>
          </a:bodyPr>
          <a:lstStyle/>
          <a:p>
            <a:r>
              <a:rPr lang="en-IN" sz="3200" dirty="0">
                <a:solidFill>
                  <a:schemeClr val="accent4">
                    <a:lumMod val="75000"/>
                  </a:schemeClr>
                </a:solidFill>
                <a:latin typeface="Microsoft Himalaya" panose="01010100010101010101" pitchFamily="2" charset="0"/>
                <a:ea typeface="Microsoft Himalaya" panose="01010100010101010101" pitchFamily="2" charset="0"/>
                <a:cs typeface="Microsoft Himalaya" panose="01010100010101010101" pitchFamily="2" charset="0"/>
              </a:rPr>
              <a:t>Objective is to predict price of used car . It can be solve by application of regression  ML algorithm.</a:t>
            </a:r>
          </a:p>
          <a:p>
            <a:r>
              <a:rPr lang="en-IN" sz="3200" dirty="0">
                <a:solidFill>
                  <a:schemeClr val="accent4">
                    <a:lumMod val="75000"/>
                  </a:schemeClr>
                </a:solidFill>
                <a:latin typeface="Microsoft Himalaya" panose="01010100010101010101" pitchFamily="2" charset="0"/>
                <a:ea typeface="Microsoft Himalaya" panose="01010100010101010101" pitchFamily="2" charset="0"/>
                <a:cs typeface="Microsoft Himalaya" panose="01010100010101010101" pitchFamily="2" charset="0"/>
              </a:rPr>
              <a:t>Different Regression algorithm used to train model, in order build ML model with maximum R2 Score.</a:t>
            </a:r>
          </a:p>
          <a:p>
            <a:r>
              <a:rPr lang="en-IN" sz="3200" dirty="0">
                <a:solidFill>
                  <a:schemeClr val="accent4">
                    <a:lumMod val="75000"/>
                  </a:schemeClr>
                </a:solidFill>
                <a:latin typeface="Microsoft Himalaya" panose="01010100010101010101" pitchFamily="2" charset="0"/>
                <a:ea typeface="Microsoft Himalaya" panose="01010100010101010101" pitchFamily="2" charset="0"/>
                <a:cs typeface="Microsoft Himalaya" panose="01010100010101010101" pitchFamily="2" charset="0"/>
              </a:rPr>
              <a:t>Machine learning classification algorithms used in this project are –</a:t>
            </a:r>
          </a:p>
          <a:p>
            <a:pPr marL="342900" lvl="0" indent="-342900" algn="just">
              <a:lnSpc>
                <a:spcPct val="107000"/>
              </a:lnSpc>
              <a:buFont typeface="Wingdings" panose="05000000000000000000" pitchFamily="2" charset="2"/>
              <a:buChar char=""/>
            </a:pPr>
            <a:r>
              <a:rPr lang="en-IN" sz="2400" dirty="0">
                <a:solidFill>
                  <a:srgbClr val="FF0000"/>
                </a:solidFill>
                <a:effectLst/>
                <a:latin typeface="Microsoft Himalaya" panose="01010100010101010101" pitchFamily="2" charset="0"/>
                <a:ea typeface="Microsoft Himalaya" panose="01010100010101010101" pitchFamily="2" charset="0"/>
                <a:cs typeface="Microsoft Himalaya" panose="01010100010101010101" pitchFamily="2" charset="0"/>
              </a:rPr>
              <a:t>Random Forest Regressor</a:t>
            </a:r>
          </a:p>
          <a:p>
            <a:pPr marL="342900" lvl="0" indent="-342900" algn="just">
              <a:lnSpc>
                <a:spcPct val="107000"/>
              </a:lnSpc>
              <a:buFont typeface="Wingdings" panose="05000000000000000000" pitchFamily="2" charset="2"/>
              <a:buChar char=""/>
            </a:pPr>
            <a:r>
              <a:rPr lang="en-IN" sz="2400" dirty="0" err="1">
                <a:solidFill>
                  <a:srgbClr val="FF0000"/>
                </a:solidFill>
                <a:effectLst/>
                <a:latin typeface="Microsoft Himalaya" panose="01010100010101010101" pitchFamily="2" charset="0"/>
                <a:ea typeface="Microsoft Himalaya" panose="01010100010101010101" pitchFamily="2" charset="0"/>
                <a:cs typeface="Microsoft Himalaya" panose="01010100010101010101" pitchFamily="2" charset="0"/>
              </a:rPr>
              <a:t>KNeighbors</a:t>
            </a:r>
            <a:r>
              <a:rPr lang="en-IN" sz="2400" dirty="0">
                <a:solidFill>
                  <a:srgbClr val="FF0000"/>
                </a:solidFill>
                <a:effectLst/>
                <a:latin typeface="Microsoft Himalaya" panose="01010100010101010101" pitchFamily="2" charset="0"/>
                <a:ea typeface="Microsoft Himalaya" panose="01010100010101010101" pitchFamily="2" charset="0"/>
                <a:cs typeface="Microsoft Himalaya" panose="01010100010101010101" pitchFamily="2" charset="0"/>
              </a:rPr>
              <a:t> Regressor</a:t>
            </a:r>
          </a:p>
          <a:p>
            <a:pPr marL="342900" lvl="0" indent="-342900" algn="just">
              <a:lnSpc>
                <a:spcPct val="107000"/>
              </a:lnSpc>
              <a:buFont typeface="Wingdings" panose="05000000000000000000" pitchFamily="2" charset="2"/>
              <a:buChar char=""/>
            </a:pPr>
            <a:r>
              <a:rPr lang="en-IN" sz="2400" dirty="0">
                <a:solidFill>
                  <a:srgbClr val="FF0000"/>
                </a:solidFill>
                <a:effectLst/>
                <a:latin typeface="Microsoft Himalaya" panose="01010100010101010101" pitchFamily="2" charset="0"/>
                <a:ea typeface="Microsoft Himalaya" panose="01010100010101010101" pitchFamily="2" charset="0"/>
                <a:cs typeface="Microsoft Himalaya" panose="01010100010101010101" pitchFamily="2" charset="0"/>
              </a:rPr>
              <a:t>XGB Regressor</a:t>
            </a:r>
          </a:p>
          <a:p>
            <a:pPr marL="342900" lvl="0" indent="-342900" algn="just">
              <a:lnSpc>
                <a:spcPct val="107000"/>
              </a:lnSpc>
              <a:buFont typeface="Wingdings" panose="05000000000000000000" pitchFamily="2" charset="2"/>
              <a:buChar char=""/>
            </a:pPr>
            <a:r>
              <a:rPr lang="en-IN" sz="2400" dirty="0">
                <a:solidFill>
                  <a:srgbClr val="FF0000"/>
                </a:solidFill>
                <a:effectLst/>
                <a:latin typeface="Microsoft Himalaya" panose="01010100010101010101" pitchFamily="2" charset="0"/>
                <a:ea typeface="Microsoft Himalaya" panose="01010100010101010101" pitchFamily="2" charset="0"/>
                <a:cs typeface="Microsoft Himalaya" panose="01010100010101010101" pitchFamily="2" charset="0"/>
              </a:rPr>
              <a:t>Extra Trees Regressor</a:t>
            </a:r>
          </a:p>
          <a:p>
            <a:pPr marL="342900" lvl="0" indent="-342900" algn="just">
              <a:lnSpc>
                <a:spcPct val="107000"/>
              </a:lnSpc>
              <a:spcAft>
                <a:spcPts val="800"/>
              </a:spcAft>
              <a:buFont typeface="Wingdings" panose="05000000000000000000" pitchFamily="2" charset="2"/>
              <a:buChar char=""/>
            </a:pPr>
            <a:r>
              <a:rPr lang="en-IN" sz="2400" dirty="0">
                <a:solidFill>
                  <a:srgbClr val="FF0000"/>
                </a:solidFill>
                <a:effectLst/>
                <a:latin typeface="Microsoft Himalaya" panose="01010100010101010101" pitchFamily="2" charset="0"/>
                <a:ea typeface="Microsoft Himalaya" panose="01010100010101010101" pitchFamily="2" charset="0"/>
                <a:cs typeface="Microsoft Himalaya" panose="01010100010101010101" pitchFamily="2" charset="0"/>
              </a:rPr>
              <a:t>Ada Boost Regressor</a:t>
            </a:r>
          </a:p>
        </p:txBody>
      </p:sp>
    </p:spTree>
    <p:extLst>
      <p:ext uri="{BB962C8B-B14F-4D97-AF65-F5344CB8AC3E}">
        <p14:creationId xmlns:p14="http://schemas.microsoft.com/office/powerpoint/2010/main" val="130702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8F5C-8C63-46EB-AB60-1439E4B5F959}"/>
              </a:ext>
            </a:extLst>
          </p:cNvPr>
          <p:cNvSpPr>
            <a:spLocks noGrp="1"/>
          </p:cNvSpPr>
          <p:nvPr>
            <p:ph type="title"/>
          </p:nvPr>
        </p:nvSpPr>
        <p:spPr/>
        <p:txBody>
          <a:bodyPr>
            <a:normAutofit/>
          </a:bodyPr>
          <a:lstStyle/>
          <a:p>
            <a:pPr algn="ctr"/>
            <a:r>
              <a:rPr lang="en-IN" sz="2800" b="1" dirty="0">
                <a:effectLst/>
                <a:ea typeface="Calibri" panose="020F0502020204030204" pitchFamily="34" charset="0"/>
                <a:cs typeface="Mangal" panose="02040503050203030202" pitchFamily="18" charset="0"/>
              </a:rPr>
              <a:t>KEY METRICS FOR SUCCESS IN SOLVING PROBLEM UNDER CONSIDERATION</a:t>
            </a:r>
            <a:endParaRPr lang="en-IN" sz="3600" dirty="0"/>
          </a:p>
        </p:txBody>
      </p:sp>
      <p:sp>
        <p:nvSpPr>
          <p:cNvPr id="3" name="Content Placeholder 2">
            <a:extLst>
              <a:ext uri="{FF2B5EF4-FFF2-40B4-BE49-F238E27FC236}">
                <a16:creationId xmlns:a16="http://schemas.microsoft.com/office/drawing/2014/main" id="{5890E0B2-232F-4D9F-AEDD-755F1277A1E3}"/>
              </a:ext>
            </a:extLst>
          </p:cNvPr>
          <p:cNvSpPr>
            <a:spLocks noGrp="1"/>
          </p:cNvSpPr>
          <p:nvPr>
            <p:ph idx="1"/>
          </p:nvPr>
        </p:nvSpPr>
        <p:spPr/>
        <p:txBody>
          <a:bodyPr>
            <a:normAutofit/>
          </a:bodyPr>
          <a:lstStyle/>
          <a:p>
            <a:pPr marL="342900" lvl="0" indent="-342900" algn="just">
              <a:lnSpc>
                <a:spcPct val="107000"/>
              </a:lnSpc>
              <a:buFont typeface="+mj-lt"/>
              <a:buAutoNum type="arabicPeriod"/>
            </a:pP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Mean absolute error which gives magnitude of difference between the prediction of an observation and the true value of that observation.</a:t>
            </a:r>
          </a:p>
          <a:p>
            <a:pPr marL="342900" lvl="0" indent="-342900" algn="just">
              <a:lnSpc>
                <a:spcPct val="107000"/>
              </a:lnSpc>
              <a:buFont typeface="+mj-lt"/>
              <a:buAutoNum type="arabicPeriod"/>
            </a:pP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Root mean square error is one of the most commonly used measures for evaluating the quality of predictions.</a:t>
            </a:r>
          </a:p>
          <a:p>
            <a:pPr marL="342900" lvl="0" indent="-342900" algn="just">
              <a:lnSpc>
                <a:spcPct val="107000"/>
              </a:lnSpc>
              <a:spcAft>
                <a:spcPts val="800"/>
              </a:spcAft>
              <a:buFont typeface="+mj-lt"/>
              <a:buAutoNum type="arabicPeriod"/>
            </a:pP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R2 score which tells us how accurate our model predict result, is going to important evaluation criteria along with Cross validation score.</a:t>
            </a:r>
          </a:p>
          <a:p>
            <a:pPr marL="0" indent="0">
              <a:buNone/>
            </a:pPr>
            <a:endParaRPr lang="en-IN" sz="18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52785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normAutofit/>
          </a:bodyPr>
          <a:lstStyle/>
          <a:p>
            <a:pPr algn="ctr"/>
            <a:r>
              <a:rPr lang="en-IN" sz="3200" dirty="0"/>
              <a:t>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981844" y="2204864"/>
            <a:ext cx="5974396" cy="4032448"/>
          </a:xfrm>
        </p:spPr>
        <p:txBody>
          <a:bodyPr>
            <a:normAutofit fontScale="92500" lnSpcReduction="20000"/>
          </a:bodyPr>
          <a:lstStyle/>
          <a:p>
            <a:pPr algn="just">
              <a:buFont typeface="Wingdings" panose="05000000000000000000" pitchFamily="2" charset="2"/>
              <a:buChar char="ü"/>
            </a:pP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The used car market is highly competitive and it can be challenging for sellers to determine the right price for their vehicle. </a:t>
            </a:r>
          </a:p>
          <a:p>
            <a:pPr>
              <a:buFont typeface="Wingdings" panose="05000000000000000000" pitchFamily="2" charset="2"/>
              <a:buChar char="ü"/>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Existing System includes a process where a seller decides a price randomly and buyer has no idea about the car and its value in the present-day scenario.</a:t>
            </a:r>
          </a:p>
          <a:p>
            <a:pPr>
              <a:buFont typeface="Wingdings" panose="05000000000000000000" pitchFamily="2" charset="2"/>
              <a:buChar char="ü"/>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 T</a:t>
            </a: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o build a model that accurately predicts the future value of a used car given its attributes</a:t>
            </a:r>
          </a:p>
          <a:p>
            <a:pPr>
              <a:buFont typeface="Wingdings" panose="05000000000000000000" pitchFamily="2" charset="2"/>
              <a:buChar char="ü"/>
            </a:pP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To help Buyers and Sellers  make informed decisions when buying or selling a used car</a:t>
            </a:r>
          </a:p>
        </p:txBody>
      </p:sp>
      <p:pic>
        <p:nvPicPr>
          <p:cNvPr id="7" name="Content Placeholder 6">
            <a:extLst>
              <a:ext uri="{FF2B5EF4-FFF2-40B4-BE49-F238E27FC236}">
                <a16:creationId xmlns:a16="http://schemas.microsoft.com/office/drawing/2014/main" id="{304285EA-5487-4021-9B70-A57E027F2ADA}"/>
              </a:ext>
            </a:extLst>
          </p:cNvPr>
          <p:cNvPicPr>
            <a:picLocks noGrp="1" noChangeAspect="1"/>
          </p:cNvPicPr>
          <p:nvPr>
            <p:ph sz="half" idx="2"/>
          </p:nvPr>
        </p:nvPicPr>
        <p:blipFill>
          <a:blip r:embed="rId2"/>
          <a:stretch>
            <a:fillRect/>
          </a:stretch>
        </p:blipFill>
        <p:spPr>
          <a:xfrm>
            <a:off x="7718426" y="2204864"/>
            <a:ext cx="3633787" cy="3633787"/>
          </a:xfrm>
          <a:prstGeom prst="rect">
            <a:avLst/>
          </a:prstGeo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25EA47-41DA-464A-9F7B-8E59EFE174E4}"/>
              </a:ext>
            </a:extLst>
          </p:cNvPr>
          <p:cNvSpPr>
            <a:spLocks noGrp="1"/>
          </p:cNvSpPr>
          <p:nvPr>
            <p:ph type="title"/>
          </p:nvPr>
        </p:nvSpPr>
        <p:spPr/>
        <p:txBody>
          <a:bodyPr/>
          <a:lstStyle/>
          <a:p>
            <a:r>
              <a:rPr lang="en-IN" dirty="0"/>
              <a:t>ML MODEL Evaluation Matrix</a:t>
            </a:r>
          </a:p>
        </p:txBody>
      </p:sp>
      <p:sp>
        <p:nvSpPr>
          <p:cNvPr id="6" name="Content Placeholder 5">
            <a:extLst>
              <a:ext uri="{FF2B5EF4-FFF2-40B4-BE49-F238E27FC236}">
                <a16:creationId xmlns:a16="http://schemas.microsoft.com/office/drawing/2014/main" id="{280DC525-CB0A-489D-BDFD-EB0CC14E5860}"/>
              </a:ext>
            </a:extLst>
          </p:cNvPr>
          <p:cNvSpPr>
            <a:spLocks noGrp="1"/>
          </p:cNvSpPr>
          <p:nvPr>
            <p:ph idx="1"/>
          </p:nvPr>
        </p:nvSpPr>
        <p:spPr>
          <a:xfrm>
            <a:off x="8398667" y="2180497"/>
            <a:ext cx="3456385" cy="3975347"/>
          </a:xfrm>
        </p:spPr>
        <p:txBody>
          <a:bodyPr>
            <a:normAutofit lnSpcReduction="10000"/>
          </a:bodyPr>
          <a:lstStyle/>
          <a:p>
            <a:pPr marL="342900" lvl="0" indent="-342900">
              <a:lnSpc>
                <a:spcPct val="115000"/>
              </a:lnSpc>
              <a:buFont typeface="Wingdings" panose="05000000000000000000" pitchFamily="2" charset="2"/>
              <a:buChar char=""/>
            </a:pPr>
            <a:r>
              <a:rPr lang="en-IN" sz="2400" u="sng"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On Basis of difference between R2 Score and Cross Validation Score </a:t>
            </a:r>
            <a:r>
              <a:rPr lang="en-IN" sz="2400" b="1" u="sng"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Extreme Gradient Boost Regressor (XGB) </a:t>
            </a: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is selected as best model with </a:t>
            </a:r>
            <a:r>
              <a:rPr lang="en-IN"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89.16</a:t>
            </a: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 R2_score</a:t>
            </a:r>
            <a:r>
              <a:rPr lang="en-IN" sz="2400" b="1"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t>
            </a:r>
            <a:endPar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a:p>
            <a:pPr marL="342900" lvl="0" indent="-342900">
              <a:lnSpc>
                <a:spcPct val="115000"/>
              </a:lnSpc>
              <a:spcAft>
                <a:spcPts val="800"/>
              </a:spcAft>
              <a:buFont typeface="Wingdings" panose="05000000000000000000" pitchFamily="2" charset="2"/>
              <a:buChar char=""/>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Final Model is giving us R2 Score of 92.90% which is slightly improved compare to earlier R2 score of </a:t>
            </a:r>
            <a:r>
              <a:rPr lang="en-IN"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89.16</a:t>
            </a: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t>
            </a:r>
          </a:p>
        </p:txBody>
      </p:sp>
      <p:graphicFrame>
        <p:nvGraphicFramePr>
          <p:cNvPr id="3" name="Table 2">
            <a:extLst>
              <a:ext uri="{FF2B5EF4-FFF2-40B4-BE49-F238E27FC236}">
                <a16:creationId xmlns:a16="http://schemas.microsoft.com/office/drawing/2014/main" id="{D58B28EC-B602-4F2B-A5B3-F33F37127316}"/>
              </a:ext>
            </a:extLst>
          </p:cNvPr>
          <p:cNvGraphicFramePr>
            <a:graphicFrameLocks noGrp="1"/>
          </p:cNvGraphicFramePr>
          <p:nvPr>
            <p:extLst>
              <p:ext uri="{D42A27DB-BD31-4B8C-83A1-F6EECF244321}">
                <p14:modId xmlns:p14="http://schemas.microsoft.com/office/powerpoint/2010/main" val="112987283"/>
              </p:ext>
            </p:extLst>
          </p:nvPr>
        </p:nvGraphicFramePr>
        <p:xfrm>
          <a:off x="581041" y="2708920"/>
          <a:ext cx="7546899" cy="3240356"/>
        </p:xfrm>
        <a:graphic>
          <a:graphicData uri="http://schemas.openxmlformats.org/drawingml/2006/table">
            <a:tbl>
              <a:tblPr firstRow="1" firstCol="1" lastRow="1" lastCol="1" bandRow="1" bandCol="1">
                <a:tableStyleId>{16D9F66E-5EB9-4882-86FB-DCBF35E3C3E4}</a:tableStyleId>
              </a:tblPr>
              <a:tblGrid>
                <a:gridCol w="3528392">
                  <a:extLst>
                    <a:ext uri="{9D8B030D-6E8A-4147-A177-3AD203B41FA5}">
                      <a16:colId xmlns:a16="http://schemas.microsoft.com/office/drawing/2014/main" val="1432277913"/>
                    </a:ext>
                  </a:extLst>
                </a:gridCol>
                <a:gridCol w="1368152">
                  <a:extLst>
                    <a:ext uri="{9D8B030D-6E8A-4147-A177-3AD203B41FA5}">
                      <a16:colId xmlns:a16="http://schemas.microsoft.com/office/drawing/2014/main" val="1774510663"/>
                    </a:ext>
                  </a:extLst>
                </a:gridCol>
                <a:gridCol w="1224136">
                  <a:extLst>
                    <a:ext uri="{9D8B030D-6E8A-4147-A177-3AD203B41FA5}">
                      <a16:colId xmlns:a16="http://schemas.microsoft.com/office/drawing/2014/main" val="3578988638"/>
                    </a:ext>
                  </a:extLst>
                </a:gridCol>
                <a:gridCol w="1426219">
                  <a:extLst>
                    <a:ext uri="{9D8B030D-6E8A-4147-A177-3AD203B41FA5}">
                      <a16:colId xmlns:a16="http://schemas.microsoft.com/office/drawing/2014/main" val="1470215183"/>
                    </a:ext>
                  </a:extLst>
                </a:gridCol>
              </a:tblGrid>
              <a:tr h="456113">
                <a:tc>
                  <a:txBody>
                    <a:bodyPr/>
                    <a:lstStyle/>
                    <a:p>
                      <a:pPr marL="0" marR="0" algn="ctr">
                        <a:lnSpc>
                          <a:spcPct val="107000"/>
                        </a:lnSpc>
                        <a:spcBef>
                          <a:spcPts val="0"/>
                        </a:spcBef>
                        <a:spcAft>
                          <a:spcPts val="0"/>
                        </a:spcAft>
                      </a:pPr>
                      <a:r>
                        <a:rPr lang="en-US" sz="1100" dirty="0">
                          <a:effectLst/>
                        </a:rPr>
                        <a:t>ML Algorithm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100">
                          <a:effectLst/>
                        </a:rPr>
                        <a:t>R2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1100">
                          <a:effectLst/>
                        </a:rPr>
                        <a:t>CV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8053819"/>
                  </a:ext>
                </a:extLst>
              </a:tr>
              <a:tr h="332590">
                <a:tc>
                  <a:txBody>
                    <a:bodyPr/>
                    <a:lstStyle/>
                    <a:p>
                      <a:pPr marL="0" marR="0" algn="ct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Train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4189067"/>
                  </a:ext>
                </a:extLst>
              </a:tr>
              <a:tr h="332590">
                <a:tc>
                  <a:txBody>
                    <a:bodyPr/>
                    <a:lstStyle/>
                    <a:p>
                      <a:pPr marL="0" marR="0">
                        <a:lnSpc>
                          <a:spcPct val="107000"/>
                        </a:lnSpc>
                        <a:spcBef>
                          <a:spcPts val="0"/>
                        </a:spcBef>
                        <a:spcAft>
                          <a:spcPts val="0"/>
                        </a:spcAft>
                      </a:pPr>
                      <a:r>
                        <a:rPr lang="en-US" sz="1100" dirty="0">
                          <a:effectLst/>
                        </a:rPr>
                        <a:t>Linear Regression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65.54%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66.84%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6491582"/>
                  </a:ext>
                </a:extLst>
              </a:tr>
              <a:tr h="332590">
                <a:tc>
                  <a:txBody>
                    <a:bodyPr/>
                    <a:lstStyle/>
                    <a:p>
                      <a:pPr marL="0" marR="0">
                        <a:lnSpc>
                          <a:spcPct val="107000"/>
                        </a:lnSpc>
                        <a:spcBef>
                          <a:spcPts val="0"/>
                        </a:spcBef>
                        <a:spcAft>
                          <a:spcPts val="0"/>
                        </a:spcAft>
                      </a:pPr>
                      <a:r>
                        <a:rPr lang="en-US" sz="1100">
                          <a:effectLst/>
                        </a:rPr>
                        <a:t>K Neighbors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87.36%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83.48%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72.19%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0048827"/>
                  </a:ext>
                </a:extLst>
              </a:tr>
              <a:tr h="332590">
                <a:tc>
                  <a:txBody>
                    <a:bodyPr/>
                    <a:lstStyle/>
                    <a:p>
                      <a:pPr marL="0" marR="0">
                        <a:lnSpc>
                          <a:spcPct val="107000"/>
                        </a:lnSpc>
                        <a:spcBef>
                          <a:spcPts val="0"/>
                        </a:spcBef>
                        <a:spcAft>
                          <a:spcPts val="0"/>
                        </a:spcAft>
                      </a:pPr>
                      <a:r>
                        <a:rPr lang="en-US" sz="1100">
                          <a:effectLst/>
                        </a:rPr>
                        <a:t>Random Forest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98.54%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92.72%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85.75%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9700305"/>
                  </a:ext>
                </a:extLst>
              </a:tr>
              <a:tr h="332590">
                <a:tc>
                  <a:txBody>
                    <a:bodyPr/>
                    <a:lstStyle/>
                    <a:p>
                      <a:pPr marL="0" marR="0">
                        <a:lnSpc>
                          <a:spcPct val="107000"/>
                        </a:lnSpc>
                        <a:spcBef>
                          <a:spcPts val="0"/>
                        </a:spcBef>
                        <a:spcAft>
                          <a:spcPts val="0"/>
                        </a:spcAft>
                      </a:pPr>
                      <a:r>
                        <a:rPr lang="en-US" sz="1100">
                          <a:effectLst/>
                        </a:rPr>
                        <a:t>Ada Boost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55.48%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47.19%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60.37%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5671593"/>
                  </a:ext>
                </a:extLst>
              </a:tr>
              <a:tr h="332590">
                <a:tc>
                  <a:txBody>
                    <a:bodyPr/>
                    <a:lstStyle/>
                    <a:p>
                      <a:pPr marL="0" marR="0">
                        <a:lnSpc>
                          <a:spcPct val="107000"/>
                        </a:lnSpc>
                        <a:spcBef>
                          <a:spcPts val="0"/>
                        </a:spcBef>
                        <a:spcAft>
                          <a:spcPts val="0"/>
                        </a:spcAft>
                      </a:pPr>
                      <a:r>
                        <a:rPr lang="en-US" sz="1100">
                          <a:effectLst/>
                        </a:rPr>
                        <a:t>Extra Trees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99.98%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92.83%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81.66%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4322190"/>
                  </a:ext>
                </a:extLst>
              </a:tr>
              <a:tr h="456113">
                <a:tc>
                  <a:txBody>
                    <a:bodyPr/>
                    <a:lstStyle/>
                    <a:p>
                      <a:pPr marL="0" marR="0">
                        <a:lnSpc>
                          <a:spcPct val="107000"/>
                        </a:lnSpc>
                        <a:spcBef>
                          <a:spcPts val="0"/>
                        </a:spcBef>
                        <a:spcAft>
                          <a:spcPts val="0"/>
                        </a:spcAft>
                      </a:pPr>
                      <a:r>
                        <a:rPr lang="en-US" sz="1100">
                          <a:effectLst/>
                        </a:rPr>
                        <a:t>Extreme Gradient Boost Regressor(XGB)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u="sng">
                          <a:effectLst/>
                        </a:rPr>
                        <a:t>90.03%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u="sng">
                          <a:effectLst/>
                        </a:rPr>
                        <a:t>89.16%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u="sng">
                          <a:effectLst/>
                        </a:rPr>
                        <a:t>81.59%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7836248"/>
                  </a:ext>
                </a:extLst>
              </a:tr>
              <a:tr h="332590">
                <a:tc>
                  <a:txBody>
                    <a:bodyPr/>
                    <a:lstStyle/>
                    <a:p>
                      <a:pPr marL="0" marR="0">
                        <a:lnSpc>
                          <a:spcPct val="107000"/>
                        </a:lnSpc>
                        <a:spcBef>
                          <a:spcPts val="0"/>
                        </a:spcBef>
                        <a:spcAft>
                          <a:spcPts val="0"/>
                        </a:spcAft>
                      </a:pPr>
                      <a:r>
                        <a:rPr lang="en-US" sz="1100">
                          <a:effectLst/>
                        </a:rPr>
                        <a:t>Hyper Parameter Tuning for XGB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96.72%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92.90%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85.28%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5470622"/>
                  </a:ext>
                </a:extLst>
              </a:tr>
            </a:tbl>
          </a:graphicData>
        </a:graphic>
      </p:graphicFrame>
    </p:spTree>
    <p:extLst>
      <p:ext uri="{BB962C8B-B14F-4D97-AF65-F5344CB8AC3E}">
        <p14:creationId xmlns:p14="http://schemas.microsoft.com/office/powerpoint/2010/main" val="30436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7018-70C0-4F49-92DC-CD45F09AC141}"/>
              </a:ext>
            </a:extLst>
          </p:cNvPr>
          <p:cNvSpPr>
            <a:spLocks noGrp="1"/>
          </p:cNvSpPr>
          <p:nvPr>
            <p:ph type="title"/>
          </p:nvPr>
        </p:nvSpPr>
        <p:spPr/>
        <p:txBody>
          <a:bodyPr>
            <a:normAutofit/>
          </a:bodyPr>
          <a:lstStyle/>
          <a:p>
            <a:pPr algn="ctr"/>
            <a:r>
              <a:rPr lang="en-US" sz="3200" dirty="0"/>
              <a:t>Final Hyper parameter tuned ml model</a:t>
            </a:r>
            <a:endParaRPr lang="en-IN" sz="3200" dirty="0"/>
          </a:p>
        </p:txBody>
      </p:sp>
      <p:sp>
        <p:nvSpPr>
          <p:cNvPr id="3" name="Content Placeholder 2">
            <a:extLst>
              <a:ext uri="{FF2B5EF4-FFF2-40B4-BE49-F238E27FC236}">
                <a16:creationId xmlns:a16="http://schemas.microsoft.com/office/drawing/2014/main" id="{C37FCFD4-39CF-4BDB-BE60-284255BC7343}"/>
              </a:ext>
            </a:extLst>
          </p:cNvPr>
          <p:cNvSpPr>
            <a:spLocks noGrp="1"/>
          </p:cNvSpPr>
          <p:nvPr>
            <p:ph idx="1"/>
          </p:nvPr>
        </p:nvSpPr>
        <p:spPr>
          <a:xfrm>
            <a:off x="593676" y="2102317"/>
            <a:ext cx="11026743" cy="1309395"/>
          </a:xfrm>
        </p:spPr>
        <p:txBody>
          <a:bodyPr anchor="t">
            <a:normAutofit lnSpcReduction="10000"/>
          </a:bodyPr>
          <a:lstStyle/>
          <a:p>
            <a:r>
              <a:rPr lang="en-IN" sz="2400" u="sng"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On Basis of difference between R2 Score and Cross Validation Score </a:t>
            </a:r>
            <a:r>
              <a:rPr lang="en-IN" sz="2400" b="1" u="sng"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Extreme Gradient Boosting Regressor</a:t>
            </a:r>
            <a:r>
              <a:rPr lang="en-IN" sz="24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 is selected as best model</a:t>
            </a:r>
          </a:p>
          <a:p>
            <a:r>
              <a:rPr lang="en-IN" sz="2400" b="1"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Hyper Parameter tuning is performed over this model</a:t>
            </a:r>
            <a:endParaRPr lang="en-IN" sz="2400" b="1" dirty="0">
              <a:solidFill>
                <a:schemeClr val="accent4">
                  <a:lumMod val="75000"/>
                </a:schemeClr>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0" indent="0">
              <a:buNone/>
            </a:pPr>
            <a:endParaRPr lang="en-IN" sz="2400" b="1"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grpSp>
        <p:nvGrpSpPr>
          <p:cNvPr id="7" name="Group 6">
            <a:extLst>
              <a:ext uri="{FF2B5EF4-FFF2-40B4-BE49-F238E27FC236}">
                <a16:creationId xmlns:a16="http://schemas.microsoft.com/office/drawing/2014/main" id="{5F86381F-A9A3-4C26-A2FD-148A230A12B7}"/>
              </a:ext>
            </a:extLst>
          </p:cNvPr>
          <p:cNvGrpSpPr/>
          <p:nvPr/>
        </p:nvGrpSpPr>
        <p:grpSpPr>
          <a:xfrm>
            <a:off x="995848" y="3446288"/>
            <a:ext cx="10283140" cy="3082652"/>
            <a:chOff x="995848" y="3446288"/>
            <a:chExt cx="10283140" cy="3082652"/>
          </a:xfrm>
        </p:grpSpPr>
        <p:pic>
          <p:nvPicPr>
            <p:cNvPr id="5" name="Picture 4">
              <a:extLst>
                <a:ext uri="{FF2B5EF4-FFF2-40B4-BE49-F238E27FC236}">
                  <a16:creationId xmlns:a16="http://schemas.microsoft.com/office/drawing/2014/main" id="{1E91A2FA-FA78-48AA-ADD9-32D978E64D5A}"/>
                </a:ext>
              </a:extLst>
            </p:cNvPr>
            <p:cNvPicPr/>
            <p:nvPr/>
          </p:nvPicPr>
          <p:blipFill rotWithShape="1">
            <a:blip r:embed="rId2"/>
            <a:srcRect l="17284" t="11434" r="21228" b="29002"/>
            <a:stretch/>
          </p:blipFill>
          <p:spPr bwMode="auto">
            <a:xfrm>
              <a:off x="995848" y="3446288"/>
              <a:ext cx="4848007" cy="3082652"/>
            </a:xfrm>
            <a:prstGeom prst="rect">
              <a:avLst/>
            </a:prstGeom>
            <a:ln>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7B2CE73-B570-42E5-9164-1A9609266184}"/>
                </a:ext>
              </a:extLst>
            </p:cNvPr>
            <p:cNvPicPr/>
            <p:nvPr/>
          </p:nvPicPr>
          <p:blipFill rotWithShape="1">
            <a:blip r:embed="rId3"/>
            <a:srcRect l="14625" t="11966" r="19067" b="14377"/>
            <a:stretch/>
          </p:blipFill>
          <p:spPr bwMode="auto">
            <a:xfrm>
              <a:off x="6526460" y="3446288"/>
              <a:ext cx="4752528" cy="3082652"/>
            </a:xfrm>
            <a:prstGeom prst="rect">
              <a:avLst/>
            </a:prstGeom>
            <a:ln>
              <a:solidFill>
                <a:schemeClr val="tx1"/>
              </a:solid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9851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6F1817-CD06-486C-93B6-125B84C2ED05}"/>
              </a:ext>
            </a:extLst>
          </p:cNvPr>
          <p:cNvSpPr>
            <a:spLocks noGrp="1"/>
          </p:cNvSpPr>
          <p:nvPr>
            <p:ph type="title"/>
          </p:nvPr>
        </p:nvSpPr>
        <p:spPr/>
        <p:txBody>
          <a:bodyPr>
            <a:normAutofit/>
          </a:bodyPr>
          <a:lstStyle/>
          <a:p>
            <a:pPr algn="ctr"/>
            <a:r>
              <a:rPr lang="en-IN" sz="3200" dirty="0">
                <a:effectLst/>
                <a:ea typeface="Calibri" panose="020F0502020204030204" pitchFamily="34" charset="0"/>
                <a:cs typeface="Mangal" panose="02040503050203030202" pitchFamily="18" charset="0"/>
              </a:rPr>
              <a:t>Limitations &amp; Scope for Future OF THIS Work</a:t>
            </a:r>
            <a:endParaRPr lang="en-IN" sz="3200" dirty="0"/>
          </a:p>
        </p:txBody>
      </p:sp>
      <p:sp>
        <p:nvSpPr>
          <p:cNvPr id="6" name="Content Placeholder 5">
            <a:extLst>
              <a:ext uri="{FF2B5EF4-FFF2-40B4-BE49-F238E27FC236}">
                <a16:creationId xmlns:a16="http://schemas.microsoft.com/office/drawing/2014/main" id="{82F0A02E-9FF7-4F93-8551-93CF0D659814}"/>
              </a:ext>
            </a:extLst>
          </p:cNvPr>
          <p:cNvSpPr>
            <a:spLocks noGrp="1"/>
          </p:cNvSpPr>
          <p:nvPr>
            <p:ph idx="1"/>
          </p:nvPr>
        </p:nvSpPr>
        <p:spPr/>
        <p:txBody>
          <a:bodyPr>
            <a:normAutofit/>
          </a:bodyPr>
          <a:lstStyle/>
          <a:p>
            <a:pPr marL="400050" lvl="0" indent="-400050" algn="just">
              <a:lnSpc>
                <a:spcPct val="115000"/>
              </a:lnSpc>
              <a:buFont typeface="+mj-lt"/>
              <a:buAutoNum type="romanUcPeriod"/>
            </a:pP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Around 8000 used car data scraped from cardheko.com</a:t>
            </a:r>
          </a:p>
          <a:p>
            <a:pPr marL="400050" lvl="0" indent="-400050" algn="just">
              <a:lnSpc>
                <a:spcPct val="115000"/>
              </a:lnSpc>
              <a:buFont typeface="+mj-lt"/>
              <a:buAutoNum type="romanUcPeriod"/>
            </a:pP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We can scrap more data from different online platform like </a:t>
            </a:r>
            <a:r>
              <a:rPr lang="en-IN" sz="2800" dirty="0" err="1">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olx</a:t>
            </a: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 car24. More data obviously means more accurate predication.</a:t>
            </a:r>
          </a:p>
          <a:p>
            <a:pPr marL="400050" lvl="0" indent="-400050" algn="just">
              <a:lnSpc>
                <a:spcPct val="115000"/>
              </a:lnSpc>
              <a:spcAft>
                <a:spcPts val="800"/>
              </a:spcAft>
              <a:buFont typeface="+mj-lt"/>
              <a:buAutoNum type="romanUcPeriod"/>
            </a:pPr>
            <a:r>
              <a:rPr lang="en-IN" sz="2800" dirty="0">
                <a:solidFill>
                  <a:schemeClr val="accent4">
                    <a:lumMod val="75000"/>
                  </a:schemeClr>
                </a:solidFill>
                <a:effectLst/>
                <a:latin typeface="Microsoft Himalaya" panose="01010100010101010101" pitchFamily="2" charset="0"/>
                <a:ea typeface="Microsoft Himalaya" panose="01010100010101010101" pitchFamily="2" charset="0"/>
                <a:cs typeface="Microsoft Himalaya" panose="01010100010101010101" pitchFamily="2" charset="0"/>
              </a:rPr>
              <a:t>Here we scrap almost 24 features. But there are many different kinds of safety, comfort, entertainment features to which buyer weight while buying car. We can also include such more feature in future.</a:t>
            </a:r>
          </a:p>
          <a:p>
            <a:pPr marL="0" indent="0">
              <a:buNone/>
            </a:pPr>
            <a:endParaRPr lang="en-IN" sz="18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6572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7490FC-FC54-4EE5-80FB-E7096ADD5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904" y="836713"/>
            <a:ext cx="8892988" cy="5361834"/>
          </a:xfrm>
          <a:prstGeom prst="rect">
            <a:avLst/>
          </a:prstGeom>
        </p:spPr>
      </p:pic>
    </p:spTree>
    <p:extLst>
      <p:ext uri="{BB962C8B-B14F-4D97-AF65-F5344CB8AC3E}">
        <p14:creationId xmlns:p14="http://schemas.microsoft.com/office/powerpoint/2010/main" val="6393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A7E418-C0B6-43CA-A617-EDED491CAE60}"/>
              </a:ext>
            </a:extLst>
          </p:cNvPr>
          <p:cNvSpPr>
            <a:spLocks noGrp="1"/>
          </p:cNvSpPr>
          <p:nvPr>
            <p:ph type="title"/>
          </p:nvPr>
        </p:nvSpPr>
        <p:spPr>
          <a:xfrm>
            <a:off x="1522413" y="381000"/>
            <a:ext cx="9829799" cy="1103784"/>
          </a:xfrm>
        </p:spPr>
        <p:txBody>
          <a:bodyPr>
            <a:normAutofit/>
          </a:bodyPr>
          <a:lstStyle/>
          <a:p>
            <a:pPr algn="ctr"/>
            <a:r>
              <a:rPr lang="en-IN" sz="3200" b="1" dirty="0">
                <a:latin typeface="Bahnschrift" panose="020B0502040204020203" pitchFamily="34" charset="0"/>
              </a:rPr>
              <a:t>Problem Statement</a:t>
            </a:r>
          </a:p>
        </p:txBody>
      </p:sp>
      <p:sp>
        <p:nvSpPr>
          <p:cNvPr id="6" name="Content Placeholder 5">
            <a:extLst>
              <a:ext uri="{FF2B5EF4-FFF2-40B4-BE49-F238E27FC236}">
                <a16:creationId xmlns:a16="http://schemas.microsoft.com/office/drawing/2014/main" id="{96E37F8B-2DA0-4141-A4E6-65101D9201C5}"/>
              </a:ext>
            </a:extLst>
          </p:cNvPr>
          <p:cNvSpPr>
            <a:spLocks noGrp="1"/>
          </p:cNvSpPr>
          <p:nvPr>
            <p:ph idx="1"/>
          </p:nvPr>
        </p:nvSpPr>
        <p:spPr>
          <a:xfrm>
            <a:off x="1053853" y="1916832"/>
            <a:ext cx="10298360" cy="4560168"/>
          </a:xfrm>
        </p:spPr>
        <p:txBody>
          <a:bodyPr>
            <a:normAutofit/>
          </a:bodyPr>
          <a:lstStyle/>
          <a:p>
            <a:pPr>
              <a:buFont typeface="Wingdings" panose="05000000000000000000" pitchFamily="2" charset="2"/>
              <a:buChar char="§"/>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The price of a new car in the industry is </a:t>
            </a:r>
            <a:r>
              <a:rPr lang="en-US" sz="2800" u="sng"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fixed by the manufacturer </a:t>
            </a: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with some additional taxes.</a:t>
            </a:r>
          </a:p>
          <a:p>
            <a:pPr>
              <a:buFont typeface="Wingdings" panose="05000000000000000000" pitchFamily="2" charset="2"/>
              <a:buChar char="§"/>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With the covid 19 impact in the market, we have seen lot of changes in the car market.</a:t>
            </a:r>
          </a:p>
          <a:p>
            <a:pPr>
              <a:buFont typeface="Wingdings" panose="05000000000000000000" pitchFamily="2" charset="2"/>
              <a:buChar char="§"/>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In fact, seller also has no idea about the car’s existing value or the price he should be selling the car at. </a:t>
            </a:r>
          </a:p>
          <a:p>
            <a:pPr>
              <a:buFont typeface="Wingdings" panose="05000000000000000000" pitchFamily="2" charset="2"/>
              <a:buChar char="§"/>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Therefore, there is an </a:t>
            </a:r>
            <a:r>
              <a:rPr lang="en-US" sz="2800" b="1" u="sng"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Urgent Need For A Used Car Price Prediction System</a:t>
            </a: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 which effectively determines the worthiness of the car </a:t>
            </a:r>
            <a:r>
              <a:rPr lang="en-US" sz="2800" b="1"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Using A Variety of Features.</a:t>
            </a:r>
          </a:p>
          <a:p>
            <a:pPr>
              <a:buFont typeface="Wingdings" panose="05000000000000000000" pitchFamily="2" charset="2"/>
              <a:buChar char="§"/>
            </a:pPr>
            <a:endPar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7092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1A03-9348-4018-8250-B7432DAAF9DC}"/>
              </a:ext>
            </a:extLst>
          </p:cNvPr>
          <p:cNvSpPr>
            <a:spLocks noGrp="1"/>
          </p:cNvSpPr>
          <p:nvPr>
            <p:ph type="title"/>
          </p:nvPr>
        </p:nvSpPr>
        <p:spPr/>
        <p:txBody>
          <a:bodyPr>
            <a:normAutofit/>
          </a:bodyPr>
          <a:lstStyle/>
          <a:p>
            <a:pPr algn="ctr"/>
            <a:r>
              <a:rPr lang="en-US" sz="3600" dirty="0"/>
              <a:t>Objective</a:t>
            </a:r>
            <a:endParaRPr lang="en-IN" sz="3600" dirty="0"/>
          </a:p>
        </p:txBody>
      </p:sp>
      <p:sp>
        <p:nvSpPr>
          <p:cNvPr id="3" name="Content Placeholder 2">
            <a:extLst>
              <a:ext uri="{FF2B5EF4-FFF2-40B4-BE49-F238E27FC236}">
                <a16:creationId xmlns:a16="http://schemas.microsoft.com/office/drawing/2014/main" id="{0B4A93F7-D488-4620-97A1-0FD2E2ECC82C}"/>
              </a:ext>
            </a:extLst>
          </p:cNvPr>
          <p:cNvSpPr>
            <a:spLocks noGrp="1"/>
          </p:cNvSpPr>
          <p:nvPr>
            <p:ph idx="1"/>
          </p:nvPr>
        </p:nvSpPr>
        <p:spPr/>
        <p:txBody>
          <a:bodyPr>
            <a:normAutofit/>
          </a:bodyPr>
          <a:lstStyle/>
          <a:p>
            <a:r>
              <a:rPr lang="en-US" sz="36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To scrap used car data of at least 5000 cars from cardekho.com</a:t>
            </a:r>
          </a:p>
          <a:p>
            <a:r>
              <a:rPr lang="en-US" sz="36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To Analyze data to gain key insights about current used car market</a:t>
            </a:r>
          </a:p>
          <a:p>
            <a:r>
              <a:rPr lang="en-US" sz="36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To build Machine Learning model to predict price of used car.</a:t>
            </a:r>
            <a:endParaRPr lang="en-IN" sz="36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9838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976E-3162-473C-A493-405ABA38DC9D}"/>
              </a:ext>
            </a:extLst>
          </p:cNvPr>
          <p:cNvSpPr>
            <a:spLocks noGrp="1"/>
          </p:cNvSpPr>
          <p:nvPr>
            <p:ph type="title"/>
          </p:nvPr>
        </p:nvSpPr>
        <p:spPr/>
        <p:txBody>
          <a:bodyPr>
            <a:normAutofit/>
          </a:bodyPr>
          <a:lstStyle/>
          <a:p>
            <a:pPr algn="ctr"/>
            <a:r>
              <a:rPr lang="en-IN" sz="3200" dirty="0"/>
              <a:t>DATASET Information</a:t>
            </a:r>
          </a:p>
        </p:txBody>
      </p:sp>
      <p:sp>
        <p:nvSpPr>
          <p:cNvPr id="4" name="Content Placeholder 3">
            <a:extLst>
              <a:ext uri="{FF2B5EF4-FFF2-40B4-BE49-F238E27FC236}">
                <a16:creationId xmlns:a16="http://schemas.microsoft.com/office/drawing/2014/main" id="{6377B5E0-8378-4534-85B0-043462D3F1CC}"/>
              </a:ext>
            </a:extLst>
          </p:cNvPr>
          <p:cNvSpPr>
            <a:spLocks noGrp="1"/>
          </p:cNvSpPr>
          <p:nvPr>
            <p:ph idx="1"/>
          </p:nvPr>
        </p:nvSpPr>
        <p:spPr>
          <a:xfrm>
            <a:off x="581041" y="2060849"/>
            <a:ext cx="11026743" cy="3797952"/>
          </a:xfrm>
        </p:spPr>
        <p:txBody>
          <a:bodyPr>
            <a:normAutofit/>
          </a:bodyPr>
          <a:lstStyle/>
          <a:p>
            <a:pPr marL="541338" indent="-360363">
              <a:buClr>
                <a:srgbClr val="7030A0"/>
              </a:buClr>
              <a:buFont typeface="Wingdings" panose="05000000000000000000" pitchFamily="2" charset="2"/>
              <a:buChar char="v"/>
              <a:tabLst>
                <a:tab pos="269875" algn="l"/>
              </a:tabLst>
            </a:pP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Dataset is Scrap from </a:t>
            </a: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hlinkClick r:id="rId2">
                  <a:extLst>
                    <a:ext uri="{A12FA001-AC4F-418D-AE19-62706E023703}">
                      <ahyp:hlinkClr xmlns:ahyp="http://schemas.microsoft.com/office/drawing/2018/hyperlinkcolor" val="tx"/>
                    </a:ext>
                  </a:extLst>
                </a:hlinkClick>
              </a:rPr>
              <a:t>www.cardheko.com</a:t>
            </a:r>
            <a:endPar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541338" indent="-360363">
              <a:buClr>
                <a:srgbClr val="7030A0"/>
              </a:buClr>
              <a:buFont typeface="Wingdings" panose="05000000000000000000" pitchFamily="2" charset="2"/>
              <a:buChar char="v"/>
              <a:tabLst>
                <a:tab pos="269875" algn="l"/>
              </a:tabLst>
            </a:pP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Selenium web driver is used to Scrap data of around 8709 cars</a:t>
            </a:r>
          </a:p>
          <a:p>
            <a:pPr marL="541338" indent="-360363">
              <a:buClr>
                <a:srgbClr val="7030A0"/>
              </a:buClr>
              <a:buFont typeface="Wingdings" panose="05000000000000000000" pitchFamily="2" charset="2"/>
              <a:buChar char="v"/>
              <a:tabLst>
                <a:tab pos="269875" algn="l"/>
              </a:tabLst>
            </a:pPr>
            <a:r>
              <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Raw data in excel file contain 8709 rows and 24 feature .</a:t>
            </a:r>
          </a:p>
          <a:p>
            <a:pPr marL="541338" indent="-360363">
              <a:buClr>
                <a:srgbClr val="7030A0"/>
              </a:buClr>
              <a:buFont typeface="Wingdings" panose="05000000000000000000" pitchFamily="2" charset="2"/>
              <a:buChar char="v"/>
              <a:tabLst>
                <a:tab pos="269875" algn="l"/>
              </a:tabLst>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Dataset contain some errors,  </a:t>
            </a:r>
            <a:r>
              <a:rPr lang="en-US" sz="2800" u="sng"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so data cleaning operation was performed.</a:t>
            </a:r>
          </a:p>
          <a:p>
            <a:pPr marL="541338" indent="-360363">
              <a:buClr>
                <a:srgbClr val="7030A0"/>
              </a:buClr>
              <a:buFont typeface="Wingdings" panose="05000000000000000000" pitchFamily="2" charset="2"/>
              <a:buChar char="v"/>
              <a:tabLst>
                <a:tab pos="269875" algn="l"/>
              </a:tabLst>
            </a:pP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Data integrity check is perform </a:t>
            </a:r>
            <a:r>
              <a:rPr lang="en-US" sz="2800" u="sng"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for missing values, duplicate data, data error.</a:t>
            </a:r>
            <a:endParaRPr lang="en-US" sz="2400" u="sng"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1545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5C0F-F866-4405-A5A6-6CC8B7C76A78}"/>
              </a:ext>
            </a:extLst>
          </p:cNvPr>
          <p:cNvSpPr>
            <a:spLocks noGrp="1"/>
          </p:cNvSpPr>
          <p:nvPr>
            <p:ph type="title"/>
          </p:nvPr>
        </p:nvSpPr>
        <p:spPr/>
        <p:txBody>
          <a:bodyPr>
            <a:normAutofit/>
          </a:bodyPr>
          <a:lstStyle/>
          <a:p>
            <a:pPr algn="ctr"/>
            <a:r>
              <a:rPr lang="en-US" sz="3200" dirty="0"/>
              <a:t>Methodology of project </a:t>
            </a:r>
            <a:endParaRPr lang="en-IN" sz="3200" dirty="0"/>
          </a:p>
        </p:txBody>
      </p:sp>
      <p:sp>
        <p:nvSpPr>
          <p:cNvPr id="3" name="Content Placeholder 2">
            <a:extLst>
              <a:ext uri="{FF2B5EF4-FFF2-40B4-BE49-F238E27FC236}">
                <a16:creationId xmlns:a16="http://schemas.microsoft.com/office/drawing/2014/main" id="{4256CDC6-6764-4F4A-8FC4-7E0B66EE573C}"/>
              </a:ext>
            </a:extLst>
          </p:cNvPr>
          <p:cNvSpPr>
            <a:spLocks noGrp="1"/>
          </p:cNvSpPr>
          <p:nvPr>
            <p:ph idx="1"/>
          </p:nvPr>
        </p:nvSpPr>
        <p:spPr/>
        <p:txBody>
          <a:bodyPr>
            <a:normAutofit/>
          </a:bodyPr>
          <a:lstStyle/>
          <a:p>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Phase 1 Web Scraping of Used Car Data from </a:t>
            </a:r>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hlinkClick r:id="rId2">
                  <a:extLst>
                    <a:ext uri="{A12FA001-AC4F-418D-AE19-62706E023703}">
                      <ahyp:hlinkClr xmlns:ahyp="http://schemas.microsoft.com/office/drawing/2018/hyperlinkcolor" val="tx"/>
                    </a:ext>
                  </a:extLst>
                </a:hlinkClick>
              </a:rPr>
              <a:t>www.cardheko.com</a:t>
            </a:r>
            <a:endPar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a:p>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Phase 2 Data cleaning, Data preprocessing on Raw data to create error-free, clean dataset.</a:t>
            </a:r>
          </a:p>
          <a:p>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Phase 3 EDA to gain key insight about used car market</a:t>
            </a:r>
          </a:p>
          <a:p>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Phase 4 Building Regression based Machine Learning price predication model</a:t>
            </a:r>
            <a:endParaRPr lang="en-IN"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70607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5543-0C81-4948-AFEB-DDA48CC947C7}"/>
              </a:ext>
            </a:extLst>
          </p:cNvPr>
          <p:cNvSpPr>
            <a:spLocks noGrp="1"/>
          </p:cNvSpPr>
          <p:nvPr>
            <p:ph type="title"/>
          </p:nvPr>
        </p:nvSpPr>
        <p:spPr/>
        <p:txBody>
          <a:bodyPr>
            <a:normAutofit/>
          </a:bodyPr>
          <a:lstStyle/>
          <a:p>
            <a:pPr algn="ctr"/>
            <a:r>
              <a:rPr lang="en-US" sz="3200" dirty="0"/>
              <a:t> Web Scraping Strategy</a:t>
            </a:r>
            <a:endParaRPr lang="en-IN" sz="3200" dirty="0"/>
          </a:p>
        </p:txBody>
      </p:sp>
      <p:sp>
        <p:nvSpPr>
          <p:cNvPr id="3" name="Content Placeholder 2">
            <a:extLst>
              <a:ext uri="{FF2B5EF4-FFF2-40B4-BE49-F238E27FC236}">
                <a16:creationId xmlns:a16="http://schemas.microsoft.com/office/drawing/2014/main" id="{2365C04F-044E-4DD8-896C-20D8B1335F80}"/>
              </a:ext>
            </a:extLst>
          </p:cNvPr>
          <p:cNvSpPr>
            <a:spLocks noGrp="1"/>
          </p:cNvSpPr>
          <p:nvPr>
            <p:ph idx="1"/>
          </p:nvPr>
        </p:nvSpPr>
        <p:spPr>
          <a:xfrm>
            <a:off x="574995" y="1988840"/>
            <a:ext cx="11026743" cy="4464496"/>
          </a:xfrm>
        </p:spPr>
        <p:txBody>
          <a:bodyPr>
            <a:normAutofit/>
          </a:bodyPr>
          <a:lstStyle/>
          <a:p>
            <a:pPr marL="0" indent="0" algn="just">
              <a:lnSpc>
                <a:spcPct val="107000"/>
              </a:lnSpc>
              <a:spcAft>
                <a:spcPts val="800"/>
              </a:spcAft>
              <a:buNone/>
            </a:pPr>
            <a:r>
              <a:rPr lang="en-IN" sz="2800" b="1"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Phase 1 Web Scraping Strategy employed in this project as follow</a:t>
            </a:r>
            <a:r>
              <a:rPr lang="en-IN" sz="28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a:t>
            </a:r>
          </a:p>
          <a:p>
            <a:pPr marL="342900" lvl="0" indent="-342900" algn="just">
              <a:lnSpc>
                <a:spcPct val="107000"/>
              </a:lnSpc>
              <a:spcAft>
                <a:spcPts val="800"/>
              </a:spcAft>
              <a:tabLst>
                <a:tab pos="45720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Selenium will be used for web scraping data from cardheko.com</a:t>
            </a:r>
          </a:p>
          <a:p>
            <a:pPr marL="342900" lvl="0" indent="-342900" algn="just">
              <a:lnSpc>
                <a:spcPct val="107000"/>
              </a:lnSpc>
              <a:spcAft>
                <a:spcPts val="800"/>
              </a:spcAft>
              <a:tabLst>
                <a:tab pos="45720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In first part Scraping URL of Used car for different location in India.</a:t>
            </a:r>
          </a:p>
          <a:p>
            <a:pPr marL="342900" lvl="0" indent="-342900" algn="just">
              <a:lnSpc>
                <a:spcPct val="107000"/>
              </a:lnSpc>
              <a:spcAft>
                <a:spcPts val="800"/>
              </a:spcAft>
              <a:tabLst>
                <a:tab pos="45720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Storing Scrap URL in excel file.</a:t>
            </a:r>
          </a:p>
          <a:p>
            <a:pPr marL="342900" lvl="0" indent="-342900" algn="just">
              <a:lnSpc>
                <a:spcPct val="107000"/>
              </a:lnSpc>
              <a:spcAft>
                <a:spcPts val="800"/>
              </a:spcAft>
              <a:tabLst>
                <a:tab pos="45720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Selecting car feature to be scrap from website.</a:t>
            </a:r>
          </a:p>
          <a:p>
            <a:pPr marL="342900" lvl="0" indent="-342900" algn="just">
              <a:lnSpc>
                <a:spcPct val="107000"/>
              </a:lnSpc>
              <a:spcAft>
                <a:spcPts val="800"/>
              </a:spcAft>
              <a:tabLst>
                <a:tab pos="45720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In second part Scraping data from individual URL in excel file.</a:t>
            </a:r>
          </a:p>
          <a:p>
            <a:pPr marL="342900" lvl="0" indent="-342900" algn="just">
              <a:lnSpc>
                <a:spcPct val="107000"/>
              </a:lnSpc>
              <a:spcAft>
                <a:spcPts val="800"/>
              </a:spcAft>
              <a:tabLst>
                <a:tab pos="457200" algn="l"/>
              </a:tabLst>
            </a:pPr>
            <a:r>
              <a:rPr lang="en-IN" sz="2400" dirty="0">
                <a:solidFill>
                  <a:srgbClr val="002060"/>
                </a:solidFill>
                <a:effectLst/>
                <a:latin typeface="Microsoft Himalaya" panose="01010100010101010101" pitchFamily="2" charset="0"/>
                <a:ea typeface="Microsoft Himalaya" panose="01010100010101010101" pitchFamily="2" charset="0"/>
                <a:cs typeface="Microsoft Himalaya" panose="01010100010101010101" pitchFamily="2" charset="0"/>
              </a:rPr>
              <a:t>Exporting final data in Excel file.</a:t>
            </a:r>
          </a:p>
        </p:txBody>
      </p:sp>
    </p:spTree>
    <p:extLst>
      <p:ext uri="{BB962C8B-B14F-4D97-AF65-F5344CB8AC3E}">
        <p14:creationId xmlns:p14="http://schemas.microsoft.com/office/powerpoint/2010/main" val="38935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C3C05-07BB-4535-9974-6F94E9866F30}"/>
              </a:ext>
            </a:extLst>
          </p:cNvPr>
          <p:cNvSpPr>
            <a:spLocks noGrp="1"/>
          </p:cNvSpPr>
          <p:nvPr>
            <p:ph idx="1"/>
          </p:nvPr>
        </p:nvSpPr>
        <p:spPr>
          <a:xfrm>
            <a:off x="581041" y="2180497"/>
            <a:ext cx="11026743" cy="1464527"/>
          </a:xfrm>
        </p:spPr>
        <p:txBody>
          <a:bodyPr anchor="t">
            <a:normAutofit fontScale="92500" lnSpcReduction="20000"/>
          </a:bodyPr>
          <a:lstStyle/>
          <a:p>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After performing data cleaning operation, data for some of feature is missing.</a:t>
            </a:r>
          </a:p>
          <a:p>
            <a:r>
              <a:rPr lang="en-US" sz="28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Strategy for Handling missing data :</a:t>
            </a:r>
          </a:p>
          <a:p>
            <a:pPr lvl="1"/>
            <a:r>
              <a:rPr lang="en-US"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Numerical value can be imputed with mean or median depending on sensitive to outliers.</a:t>
            </a:r>
          </a:p>
          <a:p>
            <a:pPr marL="323903" lvl="1" indent="0">
              <a:buNone/>
            </a:pPr>
            <a:endParaRPr lang="en-IN" sz="24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 name="Title 1">
            <a:extLst>
              <a:ext uri="{FF2B5EF4-FFF2-40B4-BE49-F238E27FC236}">
                <a16:creationId xmlns:a16="http://schemas.microsoft.com/office/drawing/2014/main" id="{84790A0D-E3A8-4E37-9441-0ED71503835B}"/>
              </a:ext>
            </a:extLst>
          </p:cNvPr>
          <p:cNvSpPr>
            <a:spLocks noGrp="1"/>
          </p:cNvSpPr>
          <p:nvPr>
            <p:ph type="title"/>
          </p:nvPr>
        </p:nvSpPr>
        <p:spPr/>
        <p:txBody>
          <a:bodyPr>
            <a:normAutofit/>
          </a:bodyPr>
          <a:lstStyle/>
          <a:p>
            <a:pPr algn="ctr"/>
            <a:r>
              <a:rPr lang="en-US" sz="3200" dirty="0"/>
              <a:t>Missing Value imputation</a:t>
            </a:r>
            <a:endParaRPr lang="en-IN" sz="3200" dirty="0"/>
          </a:p>
        </p:txBody>
      </p:sp>
      <p:pic>
        <p:nvPicPr>
          <p:cNvPr id="6" name="Picture 5">
            <a:extLst>
              <a:ext uri="{FF2B5EF4-FFF2-40B4-BE49-F238E27FC236}">
                <a16:creationId xmlns:a16="http://schemas.microsoft.com/office/drawing/2014/main" id="{F85196C1-98EA-4507-8DCA-2B060782F686}"/>
              </a:ext>
            </a:extLst>
          </p:cNvPr>
          <p:cNvPicPr/>
          <p:nvPr/>
        </p:nvPicPr>
        <p:blipFill rotWithShape="1">
          <a:blip r:embed="rId2"/>
          <a:srcRect l="13965" t="27982" r="34622" b="12610"/>
          <a:stretch/>
        </p:blipFill>
        <p:spPr bwMode="auto">
          <a:xfrm>
            <a:off x="3646140" y="3789040"/>
            <a:ext cx="4896544" cy="296049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514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B018-F14B-4EC7-A2A7-8F6581954880}"/>
              </a:ext>
            </a:extLst>
          </p:cNvPr>
          <p:cNvSpPr>
            <a:spLocks noGrp="1"/>
          </p:cNvSpPr>
          <p:nvPr>
            <p:ph type="title"/>
          </p:nvPr>
        </p:nvSpPr>
        <p:spPr/>
        <p:txBody>
          <a:bodyPr>
            <a:normAutofit/>
          </a:bodyPr>
          <a:lstStyle/>
          <a:p>
            <a:pPr algn="ctr"/>
            <a:r>
              <a:rPr lang="en-US" sz="3200" dirty="0"/>
              <a:t>Missing Value imputation</a:t>
            </a:r>
            <a:endParaRPr lang="en-IN" sz="2800" dirty="0"/>
          </a:p>
        </p:txBody>
      </p:sp>
      <p:pic>
        <p:nvPicPr>
          <p:cNvPr id="5" name="Picture 4">
            <a:extLst>
              <a:ext uri="{FF2B5EF4-FFF2-40B4-BE49-F238E27FC236}">
                <a16:creationId xmlns:a16="http://schemas.microsoft.com/office/drawing/2014/main" id="{633AEFF6-C939-4A2D-A42D-3C1716F90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730" y="3055358"/>
            <a:ext cx="3869055" cy="3132455"/>
          </a:xfrm>
          <a:prstGeom prst="rect">
            <a:avLst/>
          </a:prstGeom>
          <a:ln w="19050">
            <a:solidFill>
              <a:srgbClr val="FF0000"/>
            </a:solidFill>
          </a:ln>
        </p:spPr>
      </p:pic>
      <p:sp>
        <p:nvSpPr>
          <p:cNvPr id="6" name="TextBox 5">
            <a:extLst>
              <a:ext uri="{FF2B5EF4-FFF2-40B4-BE49-F238E27FC236}">
                <a16:creationId xmlns:a16="http://schemas.microsoft.com/office/drawing/2014/main" id="{63C94010-9368-4411-8D6B-D451B3315456}"/>
              </a:ext>
            </a:extLst>
          </p:cNvPr>
          <p:cNvSpPr txBox="1"/>
          <p:nvPr/>
        </p:nvSpPr>
        <p:spPr>
          <a:xfrm>
            <a:off x="7822604" y="2132856"/>
            <a:ext cx="3785181" cy="830997"/>
          </a:xfrm>
          <a:prstGeom prst="rect">
            <a:avLst/>
          </a:prstGeom>
          <a:noFill/>
        </p:spPr>
        <p:txBody>
          <a:bodyPr wrap="square" rtlCol="0">
            <a:spAutoFit/>
          </a:bodyPr>
          <a:lstStyle/>
          <a:p>
            <a:pPr algn="ctr"/>
            <a:r>
              <a:rPr lang="en-US" sz="2400" dirty="0">
                <a:solidFill>
                  <a:srgbClr val="FF0000"/>
                </a:solidFill>
              </a:rPr>
              <a:t>Heat map of Missing Value After Imputation </a:t>
            </a:r>
            <a:endParaRPr lang="en-IN" sz="2400" dirty="0">
              <a:solidFill>
                <a:srgbClr val="FF0000"/>
              </a:solidFill>
            </a:endParaRPr>
          </a:p>
        </p:txBody>
      </p:sp>
      <p:sp>
        <p:nvSpPr>
          <p:cNvPr id="7" name="TextBox 6">
            <a:extLst>
              <a:ext uri="{FF2B5EF4-FFF2-40B4-BE49-F238E27FC236}">
                <a16:creationId xmlns:a16="http://schemas.microsoft.com/office/drawing/2014/main" id="{CDC2459B-C9C6-431B-80B7-E6B59741B4CC}"/>
              </a:ext>
            </a:extLst>
          </p:cNvPr>
          <p:cNvSpPr txBox="1"/>
          <p:nvPr/>
        </p:nvSpPr>
        <p:spPr>
          <a:xfrm>
            <a:off x="581040" y="2317521"/>
            <a:ext cx="6593492" cy="461665"/>
          </a:xfrm>
          <a:prstGeom prst="rect">
            <a:avLst/>
          </a:prstGeom>
          <a:noFill/>
        </p:spPr>
        <p:txBody>
          <a:bodyPr wrap="square" rtlCol="0">
            <a:spAutoFit/>
          </a:bodyPr>
          <a:lstStyle/>
          <a:p>
            <a:r>
              <a:rPr lang="en-US" sz="2400" dirty="0">
                <a:solidFill>
                  <a:srgbClr val="FF0000"/>
                </a:solidFill>
              </a:rPr>
              <a:t>Imputation of Missing Value for Categorical Variable</a:t>
            </a:r>
            <a:endParaRPr lang="en-IN" sz="2400" dirty="0">
              <a:solidFill>
                <a:srgbClr val="FF0000"/>
              </a:solidFill>
            </a:endParaRPr>
          </a:p>
        </p:txBody>
      </p:sp>
      <p:pic>
        <p:nvPicPr>
          <p:cNvPr id="9" name="Picture 8">
            <a:extLst>
              <a:ext uri="{FF2B5EF4-FFF2-40B4-BE49-F238E27FC236}">
                <a16:creationId xmlns:a16="http://schemas.microsoft.com/office/drawing/2014/main" id="{99606B1F-D173-4DDF-B553-313BC710E833}"/>
              </a:ext>
            </a:extLst>
          </p:cNvPr>
          <p:cNvPicPr/>
          <p:nvPr/>
        </p:nvPicPr>
        <p:blipFill rotWithShape="1">
          <a:blip r:embed="rId3"/>
          <a:srcRect l="14114" t="24300" r="33849" b="42316"/>
          <a:stretch/>
        </p:blipFill>
        <p:spPr bwMode="auto">
          <a:xfrm>
            <a:off x="1013088" y="3306207"/>
            <a:ext cx="5729396" cy="291341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563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Dividend">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786</TotalTime>
  <Words>1135</Words>
  <Application>Microsoft Office PowerPoint</Application>
  <PresentationFormat>Custom</PresentationFormat>
  <Paragraphs>125</Paragraphs>
  <Slides>23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Agency FB</vt:lpstr>
      <vt:lpstr>Algerian</vt:lpstr>
      <vt:lpstr>Bahnschrift</vt:lpstr>
      <vt:lpstr>Bahnschrift Condensed</vt:lpstr>
      <vt:lpstr>Calibri</vt:lpstr>
      <vt:lpstr>Cambria</vt:lpstr>
      <vt:lpstr>Gill Sans MT</vt:lpstr>
      <vt:lpstr>Microsoft Himalaya</vt:lpstr>
      <vt:lpstr>Symbol</vt:lpstr>
      <vt:lpstr>Wingdings</vt:lpstr>
      <vt:lpstr>Wingdings 2</vt:lpstr>
      <vt:lpstr>Dividend</vt:lpstr>
      <vt:lpstr>Project Report on Used Car Price Prediction</vt:lpstr>
      <vt:lpstr>Used Car Price prediction</vt:lpstr>
      <vt:lpstr>Problem Statement</vt:lpstr>
      <vt:lpstr>Objective</vt:lpstr>
      <vt:lpstr>DATASET Information</vt:lpstr>
      <vt:lpstr>Methodology of project </vt:lpstr>
      <vt:lpstr> Web Scraping Strategy</vt:lpstr>
      <vt:lpstr>Missing Value imputation</vt:lpstr>
      <vt:lpstr>Missing Value imputation</vt:lpstr>
      <vt:lpstr>Label Encoding of categorical data</vt:lpstr>
      <vt:lpstr>Data Inputs- Logic- Output Relationships</vt:lpstr>
      <vt:lpstr>PYTHON Libraries USED IN THIS PROJECT</vt:lpstr>
      <vt:lpstr>Exploratory Data Analysis Price vs FUEL TYPE distribution</vt:lpstr>
      <vt:lpstr>Exploratory Data Analysis price VS STEERING TYPE DISTRIBUTION</vt:lpstr>
      <vt:lpstr>Exploratory Data Analysis Price  Vs  Make Year</vt:lpstr>
      <vt:lpstr>Exploratory Data Analysis NO OF CYLINDER  vs price</vt:lpstr>
      <vt:lpstr>Exploratory Data Analysis CAR AGE vs price</vt:lpstr>
      <vt:lpstr>MACHINE LEARNING MODEL BUILDING</vt:lpstr>
      <vt:lpstr>KEY METRICS FOR SUCCESS IN SOLVING PROBLEM UNDER CONSIDERATION</vt:lpstr>
      <vt:lpstr>ML MODEL Evaluation Matrix</vt:lpstr>
      <vt:lpstr>Final Hyper parameter tuned ml model</vt:lpstr>
      <vt:lpstr>Limitations &amp; Scope for Future OF THIS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2021-10-01T13:22:47Z</dcterms:created>
  <dcterms:modified xsi:type="dcterms:W3CDTF">2023-02-10T16:31:52Z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